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</p:sldIdLst>
  <p:sldSz cx="12191365" cy="6858000"/>
  <p:notesSz cx="6858000" cy="12191365"/>
  <p:custDataLst>
    <p:tags r:id="rId25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5" Type="http://schemas.openxmlformats.org/officeDocument/2006/relationships/tags" Target="tags/tag21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1.png"/><Relationship Id="rId1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5.jpeg"/><Relationship Id="rId1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1.png"/><Relationship Id="rId1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2.png"/><Relationship Id="rId1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3.jpeg"/><Relationship Id="rId1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6.png"/><Relationship Id="rId1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6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9.png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7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0.png"/><Relationship Id="rId1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8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4" Type="http://schemas.openxmlformats.org/officeDocument/2006/relationships/notesSlide" Target="../notesSlides/notesSlide4.xml"/><Relationship Id="rId23" Type="http://schemas.openxmlformats.org/officeDocument/2006/relationships/slideLayout" Target="../slideLayouts/slideLayout1.xml"/><Relationship Id="rId22" Type="http://schemas.openxmlformats.org/officeDocument/2006/relationships/image" Target="../media/image1.png"/><Relationship Id="rId21" Type="http://schemas.openxmlformats.org/officeDocument/2006/relationships/tags" Target="../tags/tag20.xml"/><Relationship Id="rId20" Type="http://schemas.openxmlformats.org/officeDocument/2006/relationships/tags" Target="../tags/tag19.xml"/><Relationship Id="rId2" Type="http://schemas.openxmlformats.org/officeDocument/2006/relationships/tags" Target="../tags/tag1.xml"/><Relationship Id="rId19" Type="http://schemas.openxmlformats.org/officeDocument/2006/relationships/tags" Target="../tags/tag18.xml"/><Relationship Id="rId18" Type="http://schemas.openxmlformats.org/officeDocument/2006/relationships/tags" Target="../tags/tag17.xml"/><Relationship Id="rId17" Type="http://schemas.openxmlformats.org/officeDocument/2006/relationships/tags" Target="../tags/tag16.xml"/><Relationship Id="rId16" Type="http://schemas.openxmlformats.org/officeDocument/2006/relationships/tags" Target="../tags/tag15.xml"/><Relationship Id="rId15" Type="http://schemas.openxmlformats.org/officeDocument/2006/relationships/tags" Target="../tags/tag14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image" Target="../media/image11.png"/><Relationship Id="rId7" Type="http://schemas.openxmlformats.org/officeDocument/2006/relationships/image" Target="../media/image10.jpeg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2" Type="http://schemas.openxmlformats.org/officeDocument/2006/relationships/notesSlide" Target="../notesSlides/notesSlide5.xml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13.jpeg"/><Relationship Id="rId1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4.png"/><Relationship Id="rId1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1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1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全球网络与物流连接.png"/>
          <p:cNvPicPr>
            <a:picLocks noChangeAspect="1"/>
          </p:cNvPicPr>
          <p:nvPr/>
        </p:nvPicPr>
        <p:blipFill>
          <a:blip r:embed="rId1"/>
          <a:srcRect l="22233" r="2223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5300345" cy="6858000"/>
          </a:xfrm>
          <a:prstGeom prst="rect">
            <a:avLst/>
          </a:prstGeom>
          <a:solidFill>
            <a:srgbClr val="0B3A53">
              <a:alpha val="9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0"/>
            <a:ext cx="5311140" cy="6858000"/>
          </a:xfrm>
          <a:prstGeom prst="rect">
            <a:avLst/>
          </a:prstGeom>
          <a:solidFill>
            <a:srgbClr val="0B3A53">
              <a:alpha val="92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pic>
        <p:nvPicPr>
          <p:cNvPr id="5" name="Image 1" descr="/mnt/data/2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562378"/>
            <a:ext cx="1965960" cy="35657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94360" y="1252855"/>
            <a:ext cx="1252220" cy="6400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PRODUCT</a:t>
            </a:r>
            <a:endParaRPr lang="en-US" sz="1800" dirty="0"/>
          </a:p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CATALOG</a:t>
            </a:r>
            <a:endParaRPr lang="en-US" sz="1800" dirty="0"/>
          </a:p>
        </p:txBody>
      </p:sp>
      <p:sp>
        <p:nvSpPr>
          <p:cNvPr id="7" name="Text 3"/>
          <p:cNvSpPr/>
          <p:nvPr/>
        </p:nvSpPr>
        <p:spPr>
          <a:xfrm>
            <a:off x="594360" y="2084832"/>
            <a:ext cx="4206240" cy="11704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SMC GRP</a:t>
            </a:r>
            <a:endParaRPr lang="en-US" sz="3000" dirty="0"/>
          </a:p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WATER TANK</a:t>
            </a:r>
            <a:endParaRPr lang="en-US" sz="3000" dirty="0"/>
          </a:p>
        </p:txBody>
      </p:sp>
      <p:sp>
        <p:nvSpPr>
          <p:cNvPr id="8" name="Shape 4"/>
          <p:cNvSpPr/>
          <p:nvPr/>
        </p:nvSpPr>
        <p:spPr>
          <a:xfrm>
            <a:off x="594360" y="3502152"/>
            <a:ext cx="960120" cy="0"/>
          </a:xfrm>
          <a:prstGeom prst="line">
            <a:avLst/>
          </a:prstGeom>
          <a:noFill/>
          <a:ln w="12700">
            <a:solidFill>
              <a:srgbClr val="E95C3C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548640" y="4224020"/>
            <a:ext cx="4251960" cy="38404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8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One-Stop GRP &amp; Water Storage Solutions for Global Trade</a:t>
            </a:r>
            <a:endParaRPr lang="en-US" sz="1380" dirty="0"/>
          </a:p>
        </p:txBody>
      </p:sp>
      <p:sp>
        <p:nvSpPr>
          <p:cNvPr id="10" name="Text 6"/>
          <p:cNvSpPr/>
          <p:nvPr/>
        </p:nvSpPr>
        <p:spPr>
          <a:xfrm>
            <a:off x="523875" y="5102733"/>
            <a:ext cx="4251960" cy="38404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D8F7F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Factory-backed supply · Quality control · Export logistics · After-sales support</a:t>
            </a:r>
            <a:endParaRPr lang="en-US" sz="950" dirty="0"/>
          </a:p>
        </p:txBody>
      </p:sp>
      <p:sp>
        <p:nvSpPr>
          <p:cNvPr id="11" name="Shape 7"/>
          <p:cNvSpPr/>
          <p:nvPr/>
        </p:nvSpPr>
        <p:spPr>
          <a:xfrm>
            <a:off x="5920740" y="3255010"/>
            <a:ext cx="5070475" cy="2774315"/>
          </a:xfrm>
          <a:prstGeom prst="roundRect">
            <a:avLst>
              <a:gd name="adj" fmla="val 12632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752983" y="4773422"/>
            <a:ext cx="379476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Jinan Qianyan Technology Co., Ltd.</a:t>
            </a:r>
            <a:endParaRPr lang="en-US" sz="850" dirty="0"/>
          </a:p>
        </p:txBody>
      </p:sp>
      <p:sp>
        <p:nvSpPr>
          <p:cNvPr id="13" name="Text 9"/>
          <p:cNvSpPr/>
          <p:nvPr/>
        </p:nvSpPr>
        <p:spPr>
          <a:xfrm>
            <a:off x="6336665" y="3278505"/>
            <a:ext cx="4582160" cy="301434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indent="0" algn="l">
              <a:buNone/>
            </a:pPr>
            <a:r>
              <a:rPr lang="en-US" sz="320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</a:t>
            </a:r>
            <a:endParaRPr lang="en-US" sz="3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1000" dirty="0">
              <a:solidFill>
                <a:srgbClr val="59717B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-120"/>
            </a:endParaRPr>
          </a:p>
        </p:txBody>
      </p:sp>
      <p:sp>
        <p:nvSpPr>
          <p:cNvPr id="14" name="Shape 10"/>
          <p:cNvSpPr/>
          <p:nvPr/>
        </p:nvSpPr>
        <p:spPr>
          <a:xfrm>
            <a:off x="594360" y="5989320"/>
            <a:ext cx="1737360" cy="320040"/>
          </a:xfrm>
          <a:prstGeom prst="roundRect">
            <a:avLst>
              <a:gd name="adj" fmla="val 34286"/>
            </a:avLst>
          </a:prstGeom>
          <a:solidFill>
            <a:srgbClr val="E95C3C"/>
          </a:solidFill>
          <a:ln w="12700">
            <a:solidFill>
              <a:srgbClr val="E95C3C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667512" y="6067044"/>
            <a:ext cx="1591056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GLOBAL EXPORT SERVICE</a:t>
            </a:r>
            <a:endParaRPr lang="en-US" sz="750" dirty="0"/>
          </a:p>
        </p:txBody>
      </p:sp>
      <p:sp>
        <p:nvSpPr>
          <p:cNvPr id="16" name="文本框 15"/>
          <p:cNvSpPr txBox="1"/>
          <p:nvPr/>
        </p:nvSpPr>
        <p:spPr>
          <a:xfrm>
            <a:off x="6866255" y="3429000"/>
            <a:ext cx="213550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000" b="1"/>
              <a:t>LUCY</a:t>
            </a:r>
            <a:endParaRPr lang="en-US" altLang="zh-CN" sz="4000" b="1"/>
          </a:p>
        </p:txBody>
      </p:sp>
      <p:sp>
        <p:nvSpPr>
          <p:cNvPr id="17" name="文本框 16"/>
          <p:cNvSpPr txBox="1"/>
          <p:nvPr/>
        </p:nvSpPr>
        <p:spPr>
          <a:xfrm>
            <a:off x="8776335" y="396875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Manager</a:t>
            </a:r>
            <a:endParaRPr lang="en-US" altLang="zh-CN"/>
          </a:p>
        </p:txBody>
      </p:sp>
      <p:sp>
        <p:nvSpPr>
          <p:cNvPr id="18" name="文本框 17"/>
          <p:cNvSpPr txBox="1"/>
          <p:nvPr/>
        </p:nvSpPr>
        <p:spPr>
          <a:xfrm>
            <a:off x="6503670" y="4594860"/>
            <a:ext cx="3666490" cy="8604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000"/>
              <a:t>WHATSAPP:+86 150 6612 7396</a:t>
            </a:r>
            <a:endParaRPr lang="en-US" altLang="zh-CN" sz="1000"/>
          </a:p>
          <a:p>
            <a:br>
              <a:rPr lang="en-US" altLang="zh-CN" sz="1000"/>
            </a:br>
            <a:r>
              <a:rPr lang="en-US" altLang="zh-CN" sz="1000"/>
              <a:t>EMAIL:LUCY@SMCWATERTANK.COM</a:t>
            </a:r>
            <a:endParaRPr lang="en-US" altLang="zh-CN" sz="1000"/>
          </a:p>
          <a:p>
            <a:endParaRPr lang="en-US" altLang="zh-CN" sz="1000"/>
          </a:p>
          <a:p>
            <a:r>
              <a:rPr lang="en-US" altLang="zh-CN" sz="1000"/>
              <a:t>WAB: HTTPS://WWW.SMCWATERTANK.COM</a:t>
            </a:r>
            <a:endParaRPr lang="en-US" altLang="zh-CN" sz="10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C"/>
          </a:solidFill>
          <a:ln w="12700">
            <a:solidFill>
              <a:srgbClr val="F7FBF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11A6B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2191695" cy="512064"/>
          </a:xfrm>
          <a:prstGeom prst="rect">
            <a:avLst/>
          </a:prstGeom>
          <a:solidFill>
            <a:srgbClr val="0B3A5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240280" y="155448"/>
            <a:ext cx="201168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SMC GRP WATER TANK</a:t>
            </a:r>
            <a:endParaRPr lang="en-US" sz="780" dirty="0"/>
          </a:p>
        </p:txBody>
      </p:sp>
      <p:pic>
        <p:nvPicPr>
          <p:cNvPr id="6" name="Image 0" descr="/mnt/data/2-2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480" y="92628"/>
            <a:ext cx="1600200" cy="29023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777240"/>
            <a:ext cx="5303520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FRP Storage Tank</a:t>
            </a:r>
            <a:endParaRPr lang="en-US" sz="2200" dirty="0"/>
          </a:p>
        </p:txBody>
      </p:sp>
      <p:sp>
        <p:nvSpPr>
          <p:cNvPr id="8" name="Shape 5"/>
          <p:cNvSpPr/>
          <p:nvPr/>
        </p:nvSpPr>
        <p:spPr>
          <a:xfrm>
            <a:off x="502920" y="1243584"/>
            <a:ext cx="685800" cy="0"/>
          </a:xfrm>
          <a:prstGeom prst="line">
            <a:avLst/>
          </a:prstGeom>
          <a:noFill/>
          <a:ln w="12700">
            <a:solidFill>
              <a:srgbClr val="E95C3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02920" y="1371600"/>
            <a:ext cx="530352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8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Corrosion-resistant storage for industrial projects.</a:t>
            </a:r>
            <a:endParaRPr lang="en-US" sz="980" dirty="0"/>
          </a:p>
        </p:txBody>
      </p:sp>
      <p:sp>
        <p:nvSpPr>
          <p:cNvPr id="10" name="Shape 7"/>
          <p:cNvSpPr/>
          <p:nvPr/>
        </p:nvSpPr>
        <p:spPr>
          <a:xfrm>
            <a:off x="502920" y="6473952"/>
            <a:ext cx="10972800" cy="0"/>
          </a:xfrm>
          <a:prstGeom prst="line">
            <a:avLst/>
          </a:prstGeom>
          <a:noFill/>
          <a:ln w="12700">
            <a:solidFill>
              <a:srgbClr val="C9E6EA">
                <a:alpha val="65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2920" y="6565392"/>
            <a:ext cx="86868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6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Jinan Qianyan Technology Co., Ltd.  ·  GRP Water Tank &amp; FRP Products Export Service</a:t>
            </a:r>
            <a:endParaRPr lang="en-US" sz="660" dirty="0"/>
          </a:p>
        </p:txBody>
      </p:sp>
      <p:sp>
        <p:nvSpPr>
          <p:cNvPr id="12" name="Text 9"/>
          <p:cNvSpPr/>
          <p:nvPr/>
        </p:nvSpPr>
        <p:spPr>
          <a:xfrm>
            <a:off x="11155680" y="6528816"/>
            <a:ext cx="41148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8EA3A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10</a:t>
            </a:r>
            <a:endParaRPr lang="en-US" sz="750" dirty="0"/>
          </a:p>
        </p:txBody>
      </p:sp>
      <p:sp>
        <p:nvSpPr>
          <p:cNvPr id="13" name="Text 10"/>
          <p:cNvSpPr/>
          <p:nvPr/>
        </p:nvSpPr>
        <p:spPr>
          <a:xfrm>
            <a:off x="502920" y="1691640"/>
            <a:ext cx="4663440" cy="5029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FRP storage tanks are suitable for corrosive liquids, environmental projects and process storage systems requiring lightweight anti-corrosion performance.</a:t>
            </a:r>
            <a:endParaRPr lang="en-US" sz="1020" dirty="0"/>
          </a:p>
        </p:txBody>
      </p:sp>
      <p:sp>
        <p:nvSpPr>
          <p:cNvPr id="14" name="Shape 11"/>
          <p:cNvSpPr/>
          <p:nvPr/>
        </p:nvSpPr>
        <p:spPr>
          <a:xfrm>
            <a:off x="502920" y="2331720"/>
            <a:ext cx="5074920" cy="2999232"/>
          </a:xfrm>
          <a:prstGeom prst="roundRect">
            <a:avLst>
              <a:gd name="adj" fmla="val 3659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731520" y="2532888"/>
            <a:ext cx="461772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Typical Specifications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731520" y="2953512"/>
            <a:ext cx="105156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Material</a:t>
            </a:r>
            <a:endParaRPr lang="en-US" sz="800" dirty="0"/>
          </a:p>
        </p:txBody>
      </p:sp>
      <p:sp>
        <p:nvSpPr>
          <p:cNvPr id="17" name="Text 14"/>
          <p:cNvSpPr/>
          <p:nvPr/>
        </p:nvSpPr>
        <p:spPr>
          <a:xfrm>
            <a:off x="2011680" y="2953512"/>
            <a:ext cx="329184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FRP with resin system selected by media</a:t>
            </a:r>
            <a:endParaRPr lang="en-US" sz="800" dirty="0"/>
          </a:p>
        </p:txBody>
      </p:sp>
      <p:sp>
        <p:nvSpPr>
          <p:cNvPr id="18" name="Shape 15"/>
          <p:cNvSpPr/>
          <p:nvPr/>
        </p:nvSpPr>
        <p:spPr>
          <a:xfrm>
            <a:off x="704088" y="3346704"/>
            <a:ext cx="4672584" cy="0"/>
          </a:xfrm>
          <a:prstGeom prst="line">
            <a:avLst/>
          </a:prstGeom>
          <a:noFill/>
          <a:ln w="12700">
            <a:solidFill>
              <a:srgbClr val="C9E6EA">
                <a:alpha val="90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31520" y="3392424"/>
            <a:ext cx="105156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Tank type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2011680" y="3392424"/>
            <a:ext cx="329184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Vertical / horizontal / customized structure</a:t>
            </a:r>
            <a:endParaRPr lang="en-US" sz="800" dirty="0"/>
          </a:p>
        </p:txBody>
      </p:sp>
      <p:sp>
        <p:nvSpPr>
          <p:cNvPr id="21" name="Shape 18"/>
          <p:cNvSpPr/>
          <p:nvPr/>
        </p:nvSpPr>
        <p:spPr>
          <a:xfrm>
            <a:off x="704088" y="3785616"/>
            <a:ext cx="4672584" cy="0"/>
          </a:xfrm>
          <a:prstGeom prst="line">
            <a:avLst/>
          </a:prstGeom>
          <a:noFill/>
          <a:ln w="12700">
            <a:solidFill>
              <a:srgbClr val="C9E6EA">
                <a:alpha val="90000"/>
              </a:srgbClr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31520" y="3831336"/>
            <a:ext cx="105156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Volume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2011680" y="3831336"/>
            <a:ext cx="329184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Project-based customized volume</a:t>
            </a:r>
            <a:endParaRPr lang="en-US" sz="800" dirty="0"/>
          </a:p>
        </p:txBody>
      </p:sp>
      <p:sp>
        <p:nvSpPr>
          <p:cNvPr id="24" name="Shape 21"/>
          <p:cNvSpPr/>
          <p:nvPr/>
        </p:nvSpPr>
        <p:spPr>
          <a:xfrm>
            <a:off x="704088" y="4224528"/>
            <a:ext cx="4672584" cy="0"/>
          </a:xfrm>
          <a:prstGeom prst="line">
            <a:avLst/>
          </a:prstGeom>
          <a:noFill/>
          <a:ln w="12700">
            <a:solidFill>
              <a:srgbClr val="C9E6EA">
                <a:alpha val="90000"/>
              </a:srgbClr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31520" y="4270248"/>
            <a:ext cx="105156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Features</a:t>
            </a:r>
            <a:endParaRPr lang="en-US" sz="800" dirty="0"/>
          </a:p>
        </p:txBody>
      </p:sp>
      <p:sp>
        <p:nvSpPr>
          <p:cNvPr id="26" name="Text 23"/>
          <p:cNvSpPr/>
          <p:nvPr/>
        </p:nvSpPr>
        <p:spPr>
          <a:xfrm>
            <a:off x="2011680" y="4270248"/>
            <a:ext cx="329184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Corrosion-resistant, lightweight, strong structure</a:t>
            </a:r>
            <a:endParaRPr lang="en-US" sz="800" dirty="0"/>
          </a:p>
        </p:txBody>
      </p:sp>
      <p:sp>
        <p:nvSpPr>
          <p:cNvPr id="27" name="Shape 24"/>
          <p:cNvSpPr/>
          <p:nvPr/>
        </p:nvSpPr>
        <p:spPr>
          <a:xfrm>
            <a:off x="704088" y="4663440"/>
            <a:ext cx="4672584" cy="0"/>
          </a:xfrm>
          <a:prstGeom prst="line">
            <a:avLst/>
          </a:prstGeom>
          <a:noFill/>
          <a:ln w="12700">
            <a:solidFill>
              <a:srgbClr val="C9E6EA">
                <a:alpha val="90000"/>
              </a:srgbClr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31520" y="4709160"/>
            <a:ext cx="105156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Fittings</a:t>
            </a:r>
            <a:endParaRPr lang="en-US" sz="800" dirty="0"/>
          </a:p>
        </p:txBody>
      </p:sp>
      <p:sp>
        <p:nvSpPr>
          <p:cNvPr id="29" name="Text 26"/>
          <p:cNvSpPr/>
          <p:nvPr/>
        </p:nvSpPr>
        <p:spPr>
          <a:xfrm>
            <a:off x="2011680" y="4709160"/>
            <a:ext cx="329184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Flanges, manholes, ladders, nozzles optional</a:t>
            </a:r>
            <a:endParaRPr lang="en-US" sz="800" dirty="0"/>
          </a:p>
        </p:txBody>
      </p:sp>
      <p:sp>
        <p:nvSpPr>
          <p:cNvPr id="30" name="Shape 27"/>
          <p:cNvSpPr/>
          <p:nvPr/>
        </p:nvSpPr>
        <p:spPr>
          <a:xfrm>
            <a:off x="502920" y="5486400"/>
            <a:ext cx="5074920" cy="502920"/>
          </a:xfrm>
          <a:prstGeom prst="roundRect">
            <a:avLst>
              <a:gd name="adj" fmla="val 21818"/>
            </a:avLst>
          </a:prstGeom>
          <a:solidFill>
            <a:srgbClr val="EDF8FA"/>
          </a:solidFill>
          <a:ln w="12700">
            <a:solidFill>
              <a:srgbClr val="C9E6EA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685800" y="5641848"/>
            <a:ext cx="1097280" cy="14630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3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Applications</a:t>
            </a:r>
            <a:endParaRPr lang="en-US" sz="830" dirty="0"/>
          </a:p>
        </p:txBody>
      </p:sp>
      <p:sp>
        <p:nvSpPr>
          <p:cNvPr id="32" name="Text 29"/>
          <p:cNvSpPr/>
          <p:nvPr/>
        </p:nvSpPr>
        <p:spPr>
          <a:xfrm>
            <a:off x="1828800" y="5596128"/>
            <a:ext cx="3474720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Chemical industry · Environmental projects · Water treatment</a:t>
            </a:r>
            <a:endParaRPr lang="en-US" sz="780" dirty="0"/>
          </a:p>
        </p:txBody>
      </p:sp>
      <p:sp>
        <p:nvSpPr>
          <p:cNvPr id="33" name="Shape 30"/>
          <p:cNvSpPr/>
          <p:nvPr/>
        </p:nvSpPr>
        <p:spPr>
          <a:xfrm>
            <a:off x="5897880" y="1051560"/>
            <a:ext cx="5760720" cy="3886200"/>
          </a:xfrm>
          <a:prstGeom prst="roundRect">
            <a:avLst>
              <a:gd name="adj" fmla="val 2824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pic>
        <p:nvPicPr>
          <p:cNvPr id="34" name="Image 1" descr="/mnt/data/a_wide_outdoor_industrial_facility_under_an_overc.png"/>
          <p:cNvPicPr>
            <a:picLocks noChangeAspect="1"/>
          </p:cNvPicPr>
          <p:nvPr/>
        </p:nvPicPr>
        <p:blipFill>
          <a:blip r:embed="rId2"/>
          <a:srcRect l="8158" r="8158"/>
          <a:stretch>
            <a:fillRect/>
          </a:stretch>
        </p:blipFill>
        <p:spPr>
          <a:xfrm>
            <a:off x="5916168" y="1069848"/>
            <a:ext cx="5724144" cy="3849624"/>
          </a:xfrm>
          <a:prstGeom prst="rect">
            <a:avLst/>
          </a:prstGeom>
        </p:spPr>
      </p:pic>
      <p:sp>
        <p:nvSpPr>
          <p:cNvPr id="35" name="Shape 31"/>
          <p:cNvSpPr/>
          <p:nvPr/>
        </p:nvSpPr>
        <p:spPr>
          <a:xfrm>
            <a:off x="6080760" y="5257800"/>
            <a:ext cx="2011680" cy="320040"/>
          </a:xfrm>
          <a:prstGeom prst="roundRect">
            <a:avLst>
              <a:gd name="adj" fmla="val 34286"/>
            </a:avLst>
          </a:prstGeom>
          <a:solidFill>
            <a:srgbClr val="11A6B8"/>
          </a:solidFill>
          <a:ln w="12700">
            <a:solidFill>
              <a:srgbClr val="11A6B8"/>
            </a:solidFill>
            <a:prstDash val="solid"/>
          </a:ln>
        </p:spPr>
      </p:sp>
      <p:sp>
        <p:nvSpPr>
          <p:cNvPr id="36" name="Text 32"/>
          <p:cNvSpPr/>
          <p:nvPr/>
        </p:nvSpPr>
        <p:spPr>
          <a:xfrm>
            <a:off x="6153912" y="5335524"/>
            <a:ext cx="1865376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Custom specifications available</a:t>
            </a:r>
            <a:endParaRPr lang="en-US" sz="750" dirty="0"/>
          </a:p>
        </p:txBody>
      </p:sp>
      <p:sp>
        <p:nvSpPr>
          <p:cNvPr id="37" name="Shape 33"/>
          <p:cNvSpPr/>
          <p:nvPr/>
        </p:nvSpPr>
        <p:spPr>
          <a:xfrm>
            <a:off x="8275320" y="5257800"/>
            <a:ext cx="1691640" cy="320040"/>
          </a:xfrm>
          <a:prstGeom prst="roundRect">
            <a:avLst>
              <a:gd name="adj" fmla="val 34286"/>
            </a:avLst>
          </a:prstGeom>
          <a:solidFill>
            <a:srgbClr val="0B3A53"/>
          </a:solidFill>
          <a:ln w="12700">
            <a:solidFill>
              <a:srgbClr val="0B3A53"/>
            </a:solidFill>
            <a:prstDash val="solid"/>
          </a:ln>
        </p:spPr>
      </p:sp>
      <p:sp>
        <p:nvSpPr>
          <p:cNvPr id="38" name="Text 34"/>
          <p:cNvSpPr/>
          <p:nvPr/>
        </p:nvSpPr>
        <p:spPr>
          <a:xfrm>
            <a:off x="8348472" y="5335524"/>
            <a:ext cx="1545336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Export packing support</a:t>
            </a:r>
            <a:endParaRPr lang="en-US" sz="750" dirty="0"/>
          </a:p>
        </p:txBody>
      </p:sp>
      <p:sp>
        <p:nvSpPr>
          <p:cNvPr id="39" name="Shape 35"/>
          <p:cNvSpPr/>
          <p:nvPr/>
        </p:nvSpPr>
        <p:spPr>
          <a:xfrm>
            <a:off x="10131552" y="5257800"/>
            <a:ext cx="1508760" cy="320040"/>
          </a:xfrm>
          <a:prstGeom prst="roundRect">
            <a:avLst>
              <a:gd name="adj" fmla="val 34286"/>
            </a:avLst>
          </a:prstGeom>
          <a:solidFill>
            <a:srgbClr val="E95C3C"/>
          </a:solidFill>
          <a:ln w="12700">
            <a:solidFill>
              <a:srgbClr val="E95C3C"/>
            </a:solidFill>
            <a:prstDash val="solid"/>
          </a:ln>
        </p:spPr>
      </p:sp>
      <p:sp>
        <p:nvSpPr>
          <p:cNvPr id="40" name="Text 36"/>
          <p:cNvSpPr/>
          <p:nvPr/>
        </p:nvSpPr>
        <p:spPr>
          <a:xfrm>
            <a:off x="10204704" y="5335524"/>
            <a:ext cx="1362456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Project-based solution</a:t>
            </a:r>
            <a:endParaRPr lang="en-US" sz="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C"/>
          </a:solidFill>
          <a:ln w="12700">
            <a:solidFill>
              <a:srgbClr val="F7FBF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11A6B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2191695" cy="512064"/>
          </a:xfrm>
          <a:prstGeom prst="rect">
            <a:avLst/>
          </a:prstGeom>
          <a:solidFill>
            <a:srgbClr val="0B3A5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240280" y="155448"/>
            <a:ext cx="201168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SMC GRP WATER TANK</a:t>
            </a:r>
            <a:endParaRPr lang="en-US" sz="780" dirty="0"/>
          </a:p>
        </p:txBody>
      </p:sp>
      <p:pic>
        <p:nvPicPr>
          <p:cNvPr id="6" name="Image 0" descr="/mnt/data/2-2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480" y="92628"/>
            <a:ext cx="1600200" cy="29023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777240"/>
            <a:ext cx="5303520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FRP Pipe / FRP Piping</a:t>
            </a:r>
            <a:endParaRPr lang="en-US" sz="2200" dirty="0"/>
          </a:p>
        </p:txBody>
      </p:sp>
      <p:sp>
        <p:nvSpPr>
          <p:cNvPr id="8" name="Shape 5"/>
          <p:cNvSpPr/>
          <p:nvPr/>
        </p:nvSpPr>
        <p:spPr>
          <a:xfrm>
            <a:off x="502920" y="1243584"/>
            <a:ext cx="685800" cy="0"/>
          </a:xfrm>
          <a:prstGeom prst="line">
            <a:avLst/>
          </a:prstGeom>
          <a:noFill/>
          <a:ln w="12700">
            <a:solidFill>
              <a:srgbClr val="E95C3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02920" y="1371600"/>
            <a:ext cx="530352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8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Lightweight and corrosion-resistant pipeline solution.</a:t>
            </a:r>
            <a:endParaRPr lang="en-US" sz="980" dirty="0"/>
          </a:p>
        </p:txBody>
      </p:sp>
      <p:sp>
        <p:nvSpPr>
          <p:cNvPr id="10" name="Shape 7"/>
          <p:cNvSpPr/>
          <p:nvPr/>
        </p:nvSpPr>
        <p:spPr>
          <a:xfrm>
            <a:off x="502920" y="6473952"/>
            <a:ext cx="10972800" cy="0"/>
          </a:xfrm>
          <a:prstGeom prst="line">
            <a:avLst/>
          </a:prstGeom>
          <a:noFill/>
          <a:ln w="12700">
            <a:solidFill>
              <a:srgbClr val="C9E6EA">
                <a:alpha val="65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2920" y="6565392"/>
            <a:ext cx="86868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6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Jinan Qianyan Technology Co., Ltd.  ·  GRP Water Tank &amp; FRP Products Export Service</a:t>
            </a:r>
            <a:endParaRPr lang="en-US" sz="660" dirty="0"/>
          </a:p>
        </p:txBody>
      </p:sp>
      <p:sp>
        <p:nvSpPr>
          <p:cNvPr id="12" name="Text 9"/>
          <p:cNvSpPr/>
          <p:nvPr/>
        </p:nvSpPr>
        <p:spPr>
          <a:xfrm>
            <a:off x="11155680" y="6528816"/>
            <a:ext cx="41148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8EA3A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11</a:t>
            </a:r>
            <a:endParaRPr lang="en-US" sz="750" dirty="0"/>
          </a:p>
        </p:txBody>
      </p:sp>
      <p:sp>
        <p:nvSpPr>
          <p:cNvPr id="13" name="Text 10"/>
          <p:cNvSpPr/>
          <p:nvPr/>
        </p:nvSpPr>
        <p:spPr>
          <a:xfrm>
            <a:off x="502920" y="1691640"/>
            <a:ext cx="4663440" cy="5029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FRP pipe systems are used for water delivery, drainage, industrial pipelines and corrosion-resistant engineering systems.</a:t>
            </a:r>
            <a:endParaRPr lang="en-US" sz="1020" dirty="0"/>
          </a:p>
        </p:txBody>
      </p:sp>
      <p:sp>
        <p:nvSpPr>
          <p:cNvPr id="14" name="Shape 11"/>
          <p:cNvSpPr/>
          <p:nvPr/>
        </p:nvSpPr>
        <p:spPr>
          <a:xfrm>
            <a:off x="502920" y="2331720"/>
            <a:ext cx="5074920" cy="2999232"/>
          </a:xfrm>
          <a:prstGeom prst="roundRect">
            <a:avLst>
              <a:gd name="adj" fmla="val 3659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731520" y="2532888"/>
            <a:ext cx="461772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Typical Specifications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731520" y="2953512"/>
            <a:ext cx="105156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Material</a:t>
            </a:r>
            <a:endParaRPr lang="en-US" sz="800" dirty="0"/>
          </a:p>
        </p:txBody>
      </p:sp>
      <p:sp>
        <p:nvSpPr>
          <p:cNvPr id="17" name="Text 14"/>
          <p:cNvSpPr/>
          <p:nvPr/>
        </p:nvSpPr>
        <p:spPr>
          <a:xfrm>
            <a:off x="2011680" y="2953512"/>
            <a:ext cx="329184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FRP / GRP with resin and fiber reinforcement</a:t>
            </a:r>
            <a:endParaRPr lang="en-US" sz="800" dirty="0"/>
          </a:p>
        </p:txBody>
      </p:sp>
      <p:sp>
        <p:nvSpPr>
          <p:cNvPr id="18" name="Shape 15"/>
          <p:cNvSpPr/>
          <p:nvPr/>
        </p:nvSpPr>
        <p:spPr>
          <a:xfrm>
            <a:off x="704088" y="3346704"/>
            <a:ext cx="4672584" cy="0"/>
          </a:xfrm>
          <a:prstGeom prst="line">
            <a:avLst/>
          </a:prstGeom>
          <a:noFill/>
          <a:ln w="12700">
            <a:solidFill>
              <a:srgbClr val="C9E6EA">
                <a:alpha val="90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31520" y="3392424"/>
            <a:ext cx="105156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Diameter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2011680" y="3392424"/>
            <a:ext cx="329184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Customized diameter range available</a:t>
            </a:r>
            <a:endParaRPr lang="en-US" sz="800" dirty="0"/>
          </a:p>
        </p:txBody>
      </p:sp>
      <p:sp>
        <p:nvSpPr>
          <p:cNvPr id="21" name="Shape 18"/>
          <p:cNvSpPr/>
          <p:nvPr/>
        </p:nvSpPr>
        <p:spPr>
          <a:xfrm>
            <a:off x="704088" y="3785616"/>
            <a:ext cx="4672584" cy="0"/>
          </a:xfrm>
          <a:prstGeom prst="line">
            <a:avLst/>
          </a:prstGeom>
          <a:noFill/>
          <a:ln w="12700">
            <a:solidFill>
              <a:srgbClr val="C9E6EA">
                <a:alpha val="90000"/>
              </a:srgbClr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31520" y="3831336"/>
            <a:ext cx="105156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Length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2011680" y="3831336"/>
            <a:ext cx="329184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Standard or project-based pipe length</a:t>
            </a:r>
            <a:endParaRPr lang="en-US" sz="800" dirty="0"/>
          </a:p>
        </p:txBody>
      </p:sp>
      <p:sp>
        <p:nvSpPr>
          <p:cNvPr id="24" name="Shape 21"/>
          <p:cNvSpPr/>
          <p:nvPr/>
        </p:nvSpPr>
        <p:spPr>
          <a:xfrm>
            <a:off x="704088" y="4224528"/>
            <a:ext cx="4672584" cy="0"/>
          </a:xfrm>
          <a:prstGeom prst="line">
            <a:avLst/>
          </a:prstGeom>
          <a:noFill/>
          <a:ln w="12700">
            <a:solidFill>
              <a:srgbClr val="C9E6EA">
                <a:alpha val="90000"/>
              </a:srgbClr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31520" y="4270248"/>
            <a:ext cx="105156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Connection</a:t>
            </a:r>
            <a:endParaRPr lang="en-US" sz="800" dirty="0"/>
          </a:p>
        </p:txBody>
      </p:sp>
      <p:sp>
        <p:nvSpPr>
          <p:cNvPr id="26" name="Text 23"/>
          <p:cNvSpPr/>
          <p:nvPr/>
        </p:nvSpPr>
        <p:spPr>
          <a:xfrm>
            <a:off x="2011680" y="4270248"/>
            <a:ext cx="329184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Flange, socket, adhesive or coupling type</a:t>
            </a:r>
            <a:endParaRPr lang="en-US" sz="800" dirty="0"/>
          </a:p>
        </p:txBody>
      </p:sp>
      <p:sp>
        <p:nvSpPr>
          <p:cNvPr id="27" name="Shape 24"/>
          <p:cNvSpPr/>
          <p:nvPr/>
        </p:nvSpPr>
        <p:spPr>
          <a:xfrm>
            <a:off x="704088" y="4663440"/>
            <a:ext cx="4672584" cy="0"/>
          </a:xfrm>
          <a:prstGeom prst="line">
            <a:avLst/>
          </a:prstGeom>
          <a:noFill/>
          <a:ln w="12700">
            <a:solidFill>
              <a:srgbClr val="C9E6EA">
                <a:alpha val="90000"/>
              </a:srgbClr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31520" y="4709160"/>
            <a:ext cx="105156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Features</a:t>
            </a:r>
            <a:endParaRPr lang="en-US" sz="800" dirty="0"/>
          </a:p>
        </p:txBody>
      </p:sp>
      <p:sp>
        <p:nvSpPr>
          <p:cNvPr id="29" name="Text 26"/>
          <p:cNvSpPr/>
          <p:nvPr/>
        </p:nvSpPr>
        <p:spPr>
          <a:xfrm>
            <a:off x="2011680" y="4709160"/>
            <a:ext cx="329184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Lightweight, corrosion resistant, long service life</a:t>
            </a:r>
            <a:endParaRPr lang="en-US" sz="800" dirty="0"/>
          </a:p>
        </p:txBody>
      </p:sp>
      <p:sp>
        <p:nvSpPr>
          <p:cNvPr id="30" name="Shape 27"/>
          <p:cNvSpPr/>
          <p:nvPr/>
        </p:nvSpPr>
        <p:spPr>
          <a:xfrm>
            <a:off x="502920" y="5486400"/>
            <a:ext cx="5074920" cy="502920"/>
          </a:xfrm>
          <a:prstGeom prst="roundRect">
            <a:avLst>
              <a:gd name="adj" fmla="val 21818"/>
            </a:avLst>
          </a:prstGeom>
          <a:solidFill>
            <a:srgbClr val="EDF8FA"/>
          </a:solidFill>
          <a:ln w="12700">
            <a:solidFill>
              <a:srgbClr val="C9E6EA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685800" y="5641848"/>
            <a:ext cx="1097280" cy="14630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3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Applications</a:t>
            </a:r>
            <a:endParaRPr lang="en-US" sz="830" dirty="0"/>
          </a:p>
        </p:txBody>
      </p:sp>
      <p:sp>
        <p:nvSpPr>
          <p:cNvPr id="32" name="Text 29"/>
          <p:cNvSpPr/>
          <p:nvPr/>
        </p:nvSpPr>
        <p:spPr>
          <a:xfrm>
            <a:off x="1828800" y="5596128"/>
            <a:ext cx="3474720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Water supply · Drainage · Chemical pipeline systems</a:t>
            </a:r>
            <a:endParaRPr lang="en-US" sz="780" dirty="0"/>
          </a:p>
        </p:txBody>
      </p:sp>
      <p:sp>
        <p:nvSpPr>
          <p:cNvPr id="33" name="Shape 30"/>
          <p:cNvSpPr/>
          <p:nvPr/>
        </p:nvSpPr>
        <p:spPr>
          <a:xfrm>
            <a:off x="5897880" y="1051560"/>
            <a:ext cx="5760720" cy="3886200"/>
          </a:xfrm>
          <a:prstGeom prst="roundRect">
            <a:avLst>
              <a:gd name="adj" fmla="val 2824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pic>
        <p:nvPicPr>
          <p:cNvPr id="34" name="Image 1" descr="//192.168.0.106/共享/乾焱科技玻璃钢项目/乾焱科技图片资料/产品添加/管道/20200421150863486348.jpg20200421150863486348"/>
          <p:cNvPicPr>
            <a:picLocks noChangeAspect="1"/>
          </p:cNvPicPr>
          <p:nvPr/>
        </p:nvPicPr>
        <p:blipFill>
          <a:blip r:embed="rId2"/>
          <a:srcRect t="5166" b="5166"/>
          <a:stretch>
            <a:fillRect/>
          </a:stretch>
        </p:blipFill>
        <p:spPr>
          <a:xfrm>
            <a:off x="5916168" y="1069848"/>
            <a:ext cx="5724144" cy="3849624"/>
          </a:xfrm>
          <a:prstGeom prst="rect">
            <a:avLst/>
          </a:prstGeom>
        </p:spPr>
      </p:pic>
      <p:sp>
        <p:nvSpPr>
          <p:cNvPr id="35" name="Shape 31"/>
          <p:cNvSpPr/>
          <p:nvPr/>
        </p:nvSpPr>
        <p:spPr>
          <a:xfrm>
            <a:off x="6080760" y="5257800"/>
            <a:ext cx="2011680" cy="320040"/>
          </a:xfrm>
          <a:prstGeom prst="roundRect">
            <a:avLst>
              <a:gd name="adj" fmla="val 34286"/>
            </a:avLst>
          </a:prstGeom>
          <a:solidFill>
            <a:srgbClr val="11A6B8"/>
          </a:solidFill>
          <a:ln w="12700">
            <a:solidFill>
              <a:srgbClr val="11A6B8"/>
            </a:solidFill>
            <a:prstDash val="solid"/>
          </a:ln>
        </p:spPr>
      </p:sp>
      <p:sp>
        <p:nvSpPr>
          <p:cNvPr id="36" name="Text 32"/>
          <p:cNvSpPr/>
          <p:nvPr/>
        </p:nvSpPr>
        <p:spPr>
          <a:xfrm>
            <a:off x="6153912" y="5335524"/>
            <a:ext cx="1865376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Custom specifications available</a:t>
            </a:r>
            <a:endParaRPr lang="en-US" sz="750" dirty="0"/>
          </a:p>
        </p:txBody>
      </p:sp>
      <p:sp>
        <p:nvSpPr>
          <p:cNvPr id="37" name="Shape 33"/>
          <p:cNvSpPr/>
          <p:nvPr/>
        </p:nvSpPr>
        <p:spPr>
          <a:xfrm>
            <a:off x="8275320" y="5257800"/>
            <a:ext cx="1691640" cy="320040"/>
          </a:xfrm>
          <a:prstGeom prst="roundRect">
            <a:avLst>
              <a:gd name="adj" fmla="val 34286"/>
            </a:avLst>
          </a:prstGeom>
          <a:solidFill>
            <a:srgbClr val="0B3A53"/>
          </a:solidFill>
          <a:ln w="12700">
            <a:solidFill>
              <a:srgbClr val="0B3A53"/>
            </a:solidFill>
            <a:prstDash val="solid"/>
          </a:ln>
        </p:spPr>
      </p:sp>
      <p:sp>
        <p:nvSpPr>
          <p:cNvPr id="38" name="Text 34"/>
          <p:cNvSpPr/>
          <p:nvPr/>
        </p:nvSpPr>
        <p:spPr>
          <a:xfrm>
            <a:off x="8348472" y="5335524"/>
            <a:ext cx="1545336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Export packing support</a:t>
            </a:r>
            <a:endParaRPr lang="en-US" sz="750" dirty="0"/>
          </a:p>
        </p:txBody>
      </p:sp>
      <p:sp>
        <p:nvSpPr>
          <p:cNvPr id="39" name="Shape 35"/>
          <p:cNvSpPr/>
          <p:nvPr/>
        </p:nvSpPr>
        <p:spPr>
          <a:xfrm>
            <a:off x="10131552" y="5257800"/>
            <a:ext cx="1508760" cy="320040"/>
          </a:xfrm>
          <a:prstGeom prst="roundRect">
            <a:avLst>
              <a:gd name="adj" fmla="val 34286"/>
            </a:avLst>
          </a:prstGeom>
          <a:solidFill>
            <a:srgbClr val="E95C3C"/>
          </a:solidFill>
          <a:ln w="12700">
            <a:solidFill>
              <a:srgbClr val="E95C3C"/>
            </a:solidFill>
            <a:prstDash val="solid"/>
          </a:ln>
        </p:spPr>
      </p:sp>
      <p:sp>
        <p:nvSpPr>
          <p:cNvPr id="40" name="Text 36"/>
          <p:cNvSpPr/>
          <p:nvPr/>
        </p:nvSpPr>
        <p:spPr>
          <a:xfrm>
            <a:off x="10204704" y="5335524"/>
            <a:ext cx="1362456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Project-based solution</a:t>
            </a:r>
            <a:endParaRPr lang="en-US" sz="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C"/>
          </a:solidFill>
          <a:ln w="12700">
            <a:solidFill>
              <a:srgbClr val="F7FBF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11A6B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2191695" cy="512064"/>
          </a:xfrm>
          <a:prstGeom prst="rect">
            <a:avLst/>
          </a:prstGeom>
          <a:solidFill>
            <a:srgbClr val="0B3A5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240280" y="155448"/>
            <a:ext cx="201168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SMC GRP WATER TANK</a:t>
            </a:r>
            <a:endParaRPr lang="en-US" sz="780" dirty="0"/>
          </a:p>
        </p:txBody>
      </p:sp>
      <p:pic>
        <p:nvPicPr>
          <p:cNvPr id="6" name="Image 0" descr="/mnt/data/2-2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480" y="92628"/>
            <a:ext cx="1600200" cy="29023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777240"/>
            <a:ext cx="5303520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FRP Distillation Tower</a:t>
            </a:r>
            <a:endParaRPr lang="en-US" sz="2200" dirty="0"/>
          </a:p>
        </p:txBody>
      </p:sp>
      <p:sp>
        <p:nvSpPr>
          <p:cNvPr id="8" name="Shape 5"/>
          <p:cNvSpPr/>
          <p:nvPr/>
        </p:nvSpPr>
        <p:spPr>
          <a:xfrm>
            <a:off x="502920" y="1243584"/>
            <a:ext cx="685800" cy="0"/>
          </a:xfrm>
          <a:prstGeom prst="line">
            <a:avLst/>
          </a:prstGeom>
          <a:noFill/>
          <a:ln w="12700">
            <a:solidFill>
              <a:srgbClr val="E95C3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02920" y="1371600"/>
            <a:ext cx="530352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8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FRP tower equipment for industrial process systems.</a:t>
            </a:r>
            <a:endParaRPr lang="en-US" sz="980" dirty="0"/>
          </a:p>
        </p:txBody>
      </p:sp>
      <p:sp>
        <p:nvSpPr>
          <p:cNvPr id="10" name="Shape 7"/>
          <p:cNvSpPr/>
          <p:nvPr/>
        </p:nvSpPr>
        <p:spPr>
          <a:xfrm>
            <a:off x="502920" y="6473952"/>
            <a:ext cx="10972800" cy="0"/>
          </a:xfrm>
          <a:prstGeom prst="line">
            <a:avLst/>
          </a:prstGeom>
          <a:noFill/>
          <a:ln w="12700">
            <a:solidFill>
              <a:srgbClr val="C9E6EA">
                <a:alpha val="65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2920" y="6565392"/>
            <a:ext cx="86868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6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Jinan Qianyan Technology Co., Ltd.  ·  GRP Water Tank &amp; FRP Products Export Service</a:t>
            </a:r>
            <a:endParaRPr lang="en-US" sz="660" dirty="0"/>
          </a:p>
        </p:txBody>
      </p:sp>
      <p:sp>
        <p:nvSpPr>
          <p:cNvPr id="12" name="Text 9"/>
          <p:cNvSpPr/>
          <p:nvPr/>
        </p:nvSpPr>
        <p:spPr>
          <a:xfrm>
            <a:off x="11155680" y="6528816"/>
            <a:ext cx="41148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8EA3A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12</a:t>
            </a:r>
            <a:endParaRPr lang="en-US" sz="750" dirty="0"/>
          </a:p>
        </p:txBody>
      </p:sp>
      <p:sp>
        <p:nvSpPr>
          <p:cNvPr id="13" name="Text 10"/>
          <p:cNvSpPr/>
          <p:nvPr/>
        </p:nvSpPr>
        <p:spPr>
          <a:xfrm>
            <a:off x="502920" y="1691640"/>
            <a:ext cx="4663440" cy="5029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FRP towers and related equipment are used for corrosion-resistant industrial process, waste gas treatment and environmental protection systems.</a:t>
            </a:r>
            <a:endParaRPr lang="en-US" sz="1020" dirty="0"/>
          </a:p>
        </p:txBody>
      </p:sp>
      <p:sp>
        <p:nvSpPr>
          <p:cNvPr id="14" name="Shape 11"/>
          <p:cNvSpPr/>
          <p:nvPr/>
        </p:nvSpPr>
        <p:spPr>
          <a:xfrm>
            <a:off x="502920" y="2331720"/>
            <a:ext cx="5074920" cy="2999232"/>
          </a:xfrm>
          <a:prstGeom prst="roundRect">
            <a:avLst>
              <a:gd name="adj" fmla="val 3659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731520" y="2532888"/>
            <a:ext cx="461772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Typical Specifications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731520" y="2953512"/>
            <a:ext cx="105156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Material</a:t>
            </a:r>
            <a:endParaRPr lang="en-US" sz="800" dirty="0"/>
          </a:p>
        </p:txBody>
      </p:sp>
      <p:sp>
        <p:nvSpPr>
          <p:cNvPr id="17" name="Text 14"/>
          <p:cNvSpPr/>
          <p:nvPr/>
        </p:nvSpPr>
        <p:spPr>
          <a:xfrm>
            <a:off x="2011680" y="2953512"/>
            <a:ext cx="329184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FRP, PP+FRP or PVC+FRP according to media</a:t>
            </a:r>
            <a:endParaRPr lang="en-US" sz="800" dirty="0"/>
          </a:p>
        </p:txBody>
      </p:sp>
      <p:sp>
        <p:nvSpPr>
          <p:cNvPr id="18" name="Shape 15"/>
          <p:cNvSpPr/>
          <p:nvPr/>
        </p:nvSpPr>
        <p:spPr>
          <a:xfrm>
            <a:off x="704088" y="3346704"/>
            <a:ext cx="4672584" cy="0"/>
          </a:xfrm>
          <a:prstGeom prst="line">
            <a:avLst/>
          </a:prstGeom>
          <a:noFill/>
          <a:ln w="12700">
            <a:solidFill>
              <a:srgbClr val="C9E6EA">
                <a:alpha val="90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31520" y="3392424"/>
            <a:ext cx="105156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Design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2011680" y="3392424"/>
            <a:ext cx="329184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Customized height, diameter and process configuration</a:t>
            </a:r>
            <a:endParaRPr lang="en-US" sz="800" dirty="0"/>
          </a:p>
        </p:txBody>
      </p:sp>
      <p:sp>
        <p:nvSpPr>
          <p:cNvPr id="21" name="Shape 18"/>
          <p:cNvSpPr/>
          <p:nvPr/>
        </p:nvSpPr>
        <p:spPr>
          <a:xfrm>
            <a:off x="704088" y="3785616"/>
            <a:ext cx="4672584" cy="0"/>
          </a:xfrm>
          <a:prstGeom prst="line">
            <a:avLst/>
          </a:prstGeom>
          <a:noFill/>
          <a:ln w="12700">
            <a:solidFill>
              <a:srgbClr val="C9E6EA">
                <a:alpha val="90000"/>
              </a:srgbClr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31520" y="3831336"/>
            <a:ext cx="105156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Accessories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2011680" y="3831336"/>
            <a:ext cx="329184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Packing, demister, spray system, manholes, flanges</a:t>
            </a:r>
            <a:endParaRPr lang="en-US" sz="800" dirty="0"/>
          </a:p>
        </p:txBody>
      </p:sp>
      <p:sp>
        <p:nvSpPr>
          <p:cNvPr id="24" name="Shape 21"/>
          <p:cNvSpPr/>
          <p:nvPr/>
        </p:nvSpPr>
        <p:spPr>
          <a:xfrm>
            <a:off x="704088" y="4224528"/>
            <a:ext cx="4672584" cy="0"/>
          </a:xfrm>
          <a:prstGeom prst="line">
            <a:avLst/>
          </a:prstGeom>
          <a:noFill/>
          <a:ln w="12700">
            <a:solidFill>
              <a:srgbClr val="C9E6EA">
                <a:alpha val="90000"/>
              </a:srgbClr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31520" y="4270248"/>
            <a:ext cx="105156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Temperature</a:t>
            </a:r>
            <a:endParaRPr lang="en-US" sz="800" dirty="0"/>
          </a:p>
        </p:txBody>
      </p:sp>
      <p:sp>
        <p:nvSpPr>
          <p:cNvPr id="26" name="Text 23"/>
          <p:cNvSpPr/>
          <p:nvPr/>
        </p:nvSpPr>
        <p:spPr>
          <a:xfrm>
            <a:off x="2011680" y="4270248"/>
            <a:ext cx="329184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Selected by resin and process conditions</a:t>
            </a:r>
            <a:endParaRPr lang="en-US" sz="800" dirty="0"/>
          </a:p>
        </p:txBody>
      </p:sp>
      <p:sp>
        <p:nvSpPr>
          <p:cNvPr id="27" name="Shape 24"/>
          <p:cNvSpPr/>
          <p:nvPr/>
        </p:nvSpPr>
        <p:spPr>
          <a:xfrm>
            <a:off x="704088" y="4663440"/>
            <a:ext cx="4672584" cy="0"/>
          </a:xfrm>
          <a:prstGeom prst="line">
            <a:avLst/>
          </a:prstGeom>
          <a:noFill/>
          <a:ln w="12700">
            <a:solidFill>
              <a:srgbClr val="C9E6EA">
                <a:alpha val="90000"/>
              </a:srgbClr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31520" y="4709160"/>
            <a:ext cx="105156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System</a:t>
            </a:r>
            <a:endParaRPr lang="en-US" sz="800" dirty="0"/>
          </a:p>
        </p:txBody>
      </p:sp>
      <p:sp>
        <p:nvSpPr>
          <p:cNvPr id="29" name="Text 26"/>
          <p:cNvSpPr/>
          <p:nvPr/>
        </p:nvSpPr>
        <p:spPr>
          <a:xfrm>
            <a:off x="2011680" y="4709160"/>
            <a:ext cx="329184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Matched piping and accessories available</a:t>
            </a:r>
            <a:endParaRPr lang="en-US" sz="800" dirty="0"/>
          </a:p>
        </p:txBody>
      </p:sp>
      <p:sp>
        <p:nvSpPr>
          <p:cNvPr id="30" name="Shape 27"/>
          <p:cNvSpPr/>
          <p:nvPr/>
        </p:nvSpPr>
        <p:spPr>
          <a:xfrm>
            <a:off x="502920" y="5486400"/>
            <a:ext cx="5074920" cy="502920"/>
          </a:xfrm>
          <a:prstGeom prst="roundRect">
            <a:avLst>
              <a:gd name="adj" fmla="val 21818"/>
            </a:avLst>
          </a:prstGeom>
          <a:solidFill>
            <a:srgbClr val="EDF8FA"/>
          </a:solidFill>
          <a:ln w="12700">
            <a:solidFill>
              <a:srgbClr val="C9E6EA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685800" y="5641848"/>
            <a:ext cx="1097280" cy="14630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3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Applications</a:t>
            </a:r>
            <a:endParaRPr lang="en-US" sz="830" dirty="0"/>
          </a:p>
        </p:txBody>
      </p:sp>
      <p:sp>
        <p:nvSpPr>
          <p:cNvPr id="32" name="Text 29"/>
          <p:cNvSpPr/>
          <p:nvPr/>
        </p:nvSpPr>
        <p:spPr>
          <a:xfrm>
            <a:off x="1828800" y="5596128"/>
            <a:ext cx="3474720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Chemical processing · Waste gas treatment · Environmental systems</a:t>
            </a:r>
            <a:endParaRPr lang="en-US" sz="780" dirty="0"/>
          </a:p>
        </p:txBody>
      </p:sp>
      <p:sp>
        <p:nvSpPr>
          <p:cNvPr id="33" name="Shape 30"/>
          <p:cNvSpPr/>
          <p:nvPr/>
        </p:nvSpPr>
        <p:spPr>
          <a:xfrm>
            <a:off x="5897880" y="1051560"/>
            <a:ext cx="5760720" cy="3886200"/>
          </a:xfrm>
          <a:prstGeom prst="roundRect">
            <a:avLst>
              <a:gd name="adj" fmla="val 2824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pic>
        <p:nvPicPr>
          <p:cNvPr id="34" name="Image 1" descr="/mnt/data/a_wide_outdoor_industrial_facility_under_an_overc.png"/>
          <p:cNvPicPr>
            <a:picLocks noChangeAspect="1"/>
          </p:cNvPicPr>
          <p:nvPr/>
        </p:nvPicPr>
        <p:blipFill>
          <a:blip r:embed="rId2"/>
          <a:srcRect l="8158" r="8158"/>
          <a:stretch>
            <a:fillRect/>
          </a:stretch>
        </p:blipFill>
        <p:spPr>
          <a:xfrm>
            <a:off x="5916168" y="1069848"/>
            <a:ext cx="5724144" cy="3849624"/>
          </a:xfrm>
          <a:prstGeom prst="rect">
            <a:avLst/>
          </a:prstGeom>
        </p:spPr>
      </p:pic>
      <p:sp>
        <p:nvSpPr>
          <p:cNvPr id="35" name="Shape 31"/>
          <p:cNvSpPr/>
          <p:nvPr/>
        </p:nvSpPr>
        <p:spPr>
          <a:xfrm>
            <a:off x="6080760" y="5257800"/>
            <a:ext cx="2011680" cy="320040"/>
          </a:xfrm>
          <a:prstGeom prst="roundRect">
            <a:avLst>
              <a:gd name="adj" fmla="val 34286"/>
            </a:avLst>
          </a:prstGeom>
          <a:solidFill>
            <a:srgbClr val="11A6B8"/>
          </a:solidFill>
          <a:ln w="12700">
            <a:solidFill>
              <a:srgbClr val="11A6B8"/>
            </a:solidFill>
            <a:prstDash val="solid"/>
          </a:ln>
        </p:spPr>
      </p:sp>
      <p:sp>
        <p:nvSpPr>
          <p:cNvPr id="36" name="Text 32"/>
          <p:cNvSpPr/>
          <p:nvPr/>
        </p:nvSpPr>
        <p:spPr>
          <a:xfrm>
            <a:off x="6153912" y="5335524"/>
            <a:ext cx="1865376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Custom specifications available</a:t>
            </a:r>
            <a:endParaRPr lang="en-US" sz="750" dirty="0"/>
          </a:p>
        </p:txBody>
      </p:sp>
      <p:sp>
        <p:nvSpPr>
          <p:cNvPr id="37" name="Shape 33"/>
          <p:cNvSpPr/>
          <p:nvPr/>
        </p:nvSpPr>
        <p:spPr>
          <a:xfrm>
            <a:off x="8275320" y="5257800"/>
            <a:ext cx="1691640" cy="320040"/>
          </a:xfrm>
          <a:prstGeom prst="roundRect">
            <a:avLst>
              <a:gd name="adj" fmla="val 34286"/>
            </a:avLst>
          </a:prstGeom>
          <a:solidFill>
            <a:srgbClr val="0B3A53"/>
          </a:solidFill>
          <a:ln w="12700">
            <a:solidFill>
              <a:srgbClr val="0B3A53"/>
            </a:solidFill>
            <a:prstDash val="solid"/>
          </a:ln>
        </p:spPr>
      </p:sp>
      <p:sp>
        <p:nvSpPr>
          <p:cNvPr id="38" name="Text 34"/>
          <p:cNvSpPr/>
          <p:nvPr/>
        </p:nvSpPr>
        <p:spPr>
          <a:xfrm>
            <a:off x="8348472" y="5335524"/>
            <a:ext cx="1545336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Export packing support</a:t>
            </a:r>
            <a:endParaRPr lang="en-US" sz="750" dirty="0"/>
          </a:p>
        </p:txBody>
      </p:sp>
      <p:sp>
        <p:nvSpPr>
          <p:cNvPr id="39" name="Shape 35"/>
          <p:cNvSpPr/>
          <p:nvPr/>
        </p:nvSpPr>
        <p:spPr>
          <a:xfrm>
            <a:off x="10131552" y="5257800"/>
            <a:ext cx="1508760" cy="320040"/>
          </a:xfrm>
          <a:prstGeom prst="roundRect">
            <a:avLst>
              <a:gd name="adj" fmla="val 34286"/>
            </a:avLst>
          </a:prstGeom>
          <a:solidFill>
            <a:srgbClr val="E95C3C"/>
          </a:solidFill>
          <a:ln w="12700">
            <a:solidFill>
              <a:srgbClr val="E95C3C"/>
            </a:solidFill>
            <a:prstDash val="solid"/>
          </a:ln>
        </p:spPr>
      </p:sp>
      <p:sp>
        <p:nvSpPr>
          <p:cNvPr id="40" name="Text 36"/>
          <p:cNvSpPr/>
          <p:nvPr/>
        </p:nvSpPr>
        <p:spPr>
          <a:xfrm>
            <a:off x="10204704" y="5335524"/>
            <a:ext cx="1362456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Project-based solution</a:t>
            </a:r>
            <a:endParaRPr lang="en-US" sz="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C"/>
          </a:solidFill>
          <a:ln w="12700">
            <a:solidFill>
              <a:srgbClr val="F7FBF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11A6B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2191695" cy="512064"/>
          </a:xfrm>
          <a:prstGeom prst="rect">
            <a:avLst/>
          </a:prstGeom>
          <a:solidFill>
            <a:srgbClr val="0B3A5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240280" y="155448"/>
            <a:ext cx="201168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SMC GRP WATER TANK</a:t>
            </a:r>
            <a:endParaRPr lang="en-US" sz="780" dirty="0"/>
          </a:p>
        </p:txBody>
      </p:sp>
      <p:pic>
        <p:nvPicPr>
          <p:cNvPr id="6" name="Image 0" descr="/mnt/data/2-2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480" y="92628"/>
            <a:ext cx="1600200" cy="29023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777240"/>
            <a:ext cx="5303520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FRP Grating</a:t>
            </a:r>
            <a:endParaRPr lang="en-US" sz="2200" dirty="0"/>
          </a:p>
        </p:txBody>
      </p:sp>
      <p:sp>
        <p:nvSpPr>
          <p:cNvPr id="8" name="Shape 5"/>
          <p:cNvSpPr/>
          <p:nvPr/>
        </p:nvSpPr>
        <p:spPr>
          <a:xfrm>
            <a:off x="502920" y="1243584"/>
            <a:ext cx="685800" cy="0"/>
          </a:xfrm>
          <a:prstGeom prst="line">
            <a:avLst/>
          </a:prstGeom>
          <a:noFill/>
          <a:ln w="12700">
            <a:solidFill>
              <a:srgbClr val="E95C3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02920" y="1371600"/>
            <a:ext cx="530352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8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Anti-slip platform and walkway solution.</a:t>
            </a:r>
            <a:endParaRPr lang="en-US" sz="980" dirty="0"/>
          </a:p>
        </p:txBody>
      </p:sp>
      <p:sp>
        <p:nvSpPr>
          <p:cNvPr id="10" name="Shape 7"/>
          <p:cNvSpPr/>
          <p:nvPr/>
        </p:nvSpPr>
        <p:spPr>
          <a:xfrm>
            <a:off x="502920" y="6473952"/>
            <a:ext cx="10972800" cy="0"/>
          </a:xfrm>
          <a:prstGeom prst="line">
            <a:avLst/>
          </a:prstGeom>
          <a:noFill/>
          <a:ln w="12700">
            <a:solidFill>
              <a:srgbClr val="C9E6EA">
                <a:alpha val="65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2920" y="6565392"/>
            <a:ext cx="86868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6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Jinan Qianyan Technology Co., Ltd.  ·  GRP Water Tank &amp; FRP Products Export Service</a:t>
            </a:r>
            <a:endParaRPr lang="en-US" sz="660" dirty="0"/>
          </a:p>
        </p:txBody>
      </p:sp>
      <p:sp>
        <p:nvSpPr>
          <p:cNvPr id="12" name="Text 9"/>
          <p:cNvSpPr/>
          <p:nvPr/>
        </p:nvSpPr>
        <p:spPr>
          <a:xfrm>
            <a:off x="11155680" y="6528816"/>
            <a:ext cx="41148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8EA3A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13</a:t>
            </a:r>
            <a:endParaRPr lang="en-US" sz="750" dirty="0"/>
          </a:p>
        </p:txBody>
      </p:sp>
      <p:sp>
        <p:nvSpPr>
          <p:cNvPr id="13" name="Text 10"/>
          <p:cNvSpPr/>
          <p:nvPr/>
        </p:nvSpPr>
        <p:spPr>
          <a:xfrm>
            <a:off x="502920" y="1691640"/>
            <a:ext cx="4663440" cy="5029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FRP grating is commonly used for platforms, walkways and wet industrial environments due to anti-slip surface and corrosion resistance.</a:t>
            </a:r>
            <a:endParaRPr lang="en-US" sz="1020" dirty="0"/>
          </a:p>
        </p:txBody>
      </p:sp>
      <p:sp>
        <p:nvSpPr>
          <p:cNvPr id="14" name="Shape 11"/>
          <p:cNvSpPr/>
          <p:nvPr/>
        </p:nvSpPr>
        <p:spPr>
          <a:xfrm>
            <a:off x="502920" y="2331720"/>
            <a:ext cx="5074920" cy="2999232"/>
          </a:xfrm>
          <a:prstGeom prst="roundRect">
            <a:avLst>
              <a:gd name="adj" fmla="val 3659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731520" y="2532888"/>
            <a:ext cx="461772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Typical Specifications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731520" y="2953512"/>
            <a:ext cx="105156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Material</a:t>
            </a:r>
            <a:endParaRPr lang="en-US" sz="800" dirty="0"/>
          </a:p>
        </p:txBody>
      </p:sp>
      <p:sp>
        <p:nvSpPr>
          <p:cNvPr id="17" name="Text 14"/>
          <p:cNvSpPr/>
          <p:nvPr/>
        </p:nvSpPr>
        <p:spPr>
          <a:xfrm>
            <a:off x="2011680" y="2953512"/>
            <a:ext cx="329184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Molded FRP / vinyl ester or polyester resin</a:t>
            </a:r>
            <a:endParaRPr lang="en-US" sz="800" dirty="0"/>
          </a:p>
        </p:txBody>
      </p:sp>
      <p:sp>
        <p:nvSpPr>
          <p:cNvPr id="18" name="Shape 15"/>
          <p:cNvSpPr/>
          <p:nvPr/>
        </p:nvSpPr>
        <p:spPr>
          <a:xfrm>
            <a:off x="704088" y="3346704"/>
            <a:ext cx="4672584" cy="0"/>
          </a:xfrm>
          <a:prstGeom prst="line">
            <a:avLst/>
          </a:prstGeom>
          <a:noFill/>
          <a:ln w="12700">
            <a:solidFill>
              <a:srgbClr val="C9E6EA">
                <a:alpha val="90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31520" y="3392424"/>
            <a:ext cx="105156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Panel size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2011680" y="3392424"/>
            <a:ext cx="329184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1220×3660 mm, 1000×3000 mm or custom</a:t>
            </a:r>
            <a:endParaRPr lang="en-US" sz="800" dirty="0"/>
          </a:p>
        </p:txBody>
      </p:sp>
      <p:sp>
        <p:nvSpPr>
          <p:cNvPr id="21" name="Shape 18"/>
          <p:cNvSpPr/>
          <p:nvPr/>
        </p:nvSpPr>
        <p:spPr>
          <a:xfrm>
            <a:off x="704088" y="3785616"/>
            <a:ext cx="4672584" cy="0"/>
          </a:xfrm>
          <a:prstGeom prst="line">
            <a:avLst/>
          </a:prstGeom>
          <a:noFill/>
          <a:ln w="12700">
            <a:solidFill>
              <a:srgbClr val="C9E6EA">
                <a:alpha val="90000"/>
              </a:srgbClr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31520" y="3831336"/>
            <a:ext cx="105156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Thickness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2011680" y="3831336"/>
            <a:ext cx="329184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25 mm, 38 mm, 50 mm common options</a:t>
            </a:r>
            <a:endParaRPr lang="en-US" sz="800" dirty="0"/>
          </a:p>
        </p:txBody>
      </p:sp>
      <p:sp>
        <p:nvSpPr>
          <p:cNvPr id="24" name="Shape 21"/>
          <p:cNvSpPr/>
          <p:nvPr/>
        </p:nvSpPr>
        <p:spPr>
          <a:xfrm>
            <a:off x="704088" y="4224528"/>
            <a:ext cx="4672584" cy="0"/>
          </a:xfrm>
          <a:prstGeom prst="line">
            <a:avLst/>
          </a:prstGeom>
          <a:noFill/>
          <a:ln w="12700">
            <a:solidFill>
              <a:srgbClr val="C9E6EA">
                <a:alpha val="90000"/>
              </a:srgbClr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31520" y="4270248"/>
            <a:ext cx="105156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Mesh size</a:t>
            </a:r>
            <a:endParaRPr lang="en-US" sz="800" dirty="0"/>
          </a:p>
        </p:txBody>
      </p:sp>
      <p:sp>
        <p:nvSpPr>
          <p:cNvPr id="26" name="Text 23"/>
          <p:cNvSpPr/>
          <p:nvPr/>
        </p:nvSpPr>
        <p:spPr>
          <a:xfrm>
            <a:off x="2011680" y="4270248"/>
            <a:ext cx="329184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20×20, 38×38, 50×50 mm options</a:t>
            </a:r>
            <a:endParaRPr lang="en-US" sz="800" dirty="0"/>
          </a:p>
        </p:txBody>
      </p:sp>
      <p:sp>
        <p:nvSpPr>
          <p:cNvPr id="27" name="Shape 24"/>
          <p:cNvSpPr/>
          <p:nvPr/>
        </p:nvSpPr>
        <p:spPr>
          <a:xfrm>
            <a:off x="704088" y="4663440"/>
            <a:ext cx="4672584" cy="0"/>
          </a:xfrm>
          <a:prstGeom prst="line">
            <a:avLst/>
          </a:prstGeom>
          <a:noFill/>
          <a:ln w="12700">
            <a:solidFill>
              <a:srgbClr val="C9E6EA">
                <a:alpha val="90000"/>
              </a:srgbClr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31520" y="4709160"/>
            <a:ext cx="105156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Surface</a:t>
            </a:r>
            <a:endParaRPr lang="en-US" sz="800" dirty="0"/>
          </a:p>
        </p:txBody>
      </p:sp>
      <p:sp>
        <p:nvSpPr>
          <p:cNvPr id="29" name="Text 26"/>
          <p:cNvSpPr/>
          <p:nvPr/>
        </p:nvSpPr>
        <p:spPr>
          <a:xfrm>
            <a:off x="2011680" y="4709160"/>
            <a:ext cx="329184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Concave, grit-top or anti-slip surface</a:t>
            </a:r>
            <a:endParaRPr lang="en-US" sz="800" dirty="0"/>
          </a:p>
        </p:txBody>
      </p:sp>
      <p:sp>
        <p:nvSpPr>
          <p:cNvPr id="30" name="Shape 27"/>
          <p:cNvSpPr/>
          <p:nvPr/>
        </p:nvSpPr>
        <p:spPr>
          <a:xfrm>
            <a:off x="502920" y="5486400"/>
            <a:ext cx="5074920" cy="502920"/>
          </a:xfrm>
          <a:prstGeom prst="roundRect">
            <a:avLst>
              <a:gd name="adj" fmla="val 21818"/>
            </a:avLst>
          </a:prstGeom>
          <a:solidFill>
            <a:srgbClr val="EDF8FA"/>
          </a:solidFill>
          <a:ln w="12700">
            <a:solidFill>
              <a:srgbClr val="C9E6EA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685800" y="5641848"/>
            <a:ext cx="1097280" cy="14630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3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Applications</a:t>
            </a:r>
            <a:endParaRPr lang="en-US" sz="830" dirty="0"/>
          </a:p>
        </p:txBody>
      </p:sp>
      <p:sp>
        <p:nvSpPr>
          <p:cNvPr id="32" name="Text 29"/>
          <p:cNvSpPr/>
          <p:nvPr/>
        </p:nvSpPr>
        <p:spPr>
          <a:xfrm>
            <a:off x="1828800" y="5596128"/>
            <a:ext cx="3474720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Industrial platforms · Walkways · Wastewater treatment plants</a:t>
            </a:r>
            <a:endParaRPr lang="en-US" sz="780" dirty="0"/>
          </a:p>
        </p:txBody>
      </p:sp>
      <p:sp>
        <p:nvSpPr>
          <p:cNvPr id="33" name="Shape 30"/>
          <p:cNvSpPr/>
          <p:nvPr/>
        </p:nvSpPr>
        <p:spPr>
          <a:xfrm>
            <a:off x="5897880" y="1051560"/>
            <a:ext cx="5760720" cy="3886200"/>
          </a:xfrm>
          <a:prstGeom prst="roundRect">
            <a:avLst>
              <a:gd name="adj" fmla="val 2824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pic>
        <p:nvPicPr>
          <p:cNvPr id="34" name="Image 1" descr="/mnt/data/a_wide_industrial_utility_scene_a_close_angled_v.png"/>
          <p:cNvPicPr>
            <a:picLocks noChangeAspect="1"/>
          </p:cNvPicPr>
          <p:nvPr/>
        </p:nvPicPr>
        <p:blipFill>
          <a:blip r:embed="rId2"/>
          <a:srcRect l="8158" r="8158"/>
          <a:stretch>
            <a:fillRect/>
          </a:stretch>
        </p:blipFill>
        <p:spPr>
          <a:xfrm>
            <a:off x="5916168" y="1069848"/>
            <a:ext cx="5724144" cy="3849624"/>
          </a:xfrm>
          <a:prstGeom prst="rect">
            <a:avLst/>
          </a:prstGeom>
        </p:spPr>
      </p:pic>
      <p:sp>
        <p:nvSpPr>
          <p:cNvPr id="35" name="Shape 31"/>
          <p:cNvSpPr/>
          <p:nvPr/>
        </p:nvSpPr>
        <p:spPr>
          <a:xfrm>
            <a:off x="6080760" y="5257800"/>
            <a:ext cx="2011680" cy="320040"/>
          </a:xfrm>
          <a:prstGeom prst="roundRect">
            <a:avLst>
              <a:gd name="adj" fmla="val 34286"/>
            </a:avLst>
          </a:prstGeom>
          <a:solidFill>
            <a:srgbClr val="11A6B8"/>
          </a:solidFill>
          <a:ln w="12700">
            <a:solidFill>
              <a:srgbClr val="11A6B8"/>
            </a:solidFill>
            <a:prstDash val="solid"/>
          </a:ln>
        </p:spPr>
      </p:sp>
      <p:sp>
        <p:nvSpPr>
          <p:cNvPr id="36" name="Text 32"/>
          <p:cNvSpPr/>
          <p:nvPr/>
        </p:nvSpPr>
        <p:spPr>
          <a:xfrm>
            <a:off x="6153912" y="5335524"/>
            <a:ext cx="1865376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Custom specifications available</a:t>
            </a:r>
            <a:endParaRPr lang="en-US" sz="750" dirty="0"/>
          </a:p>
        </p:txBody>
      </p:sp>
      <p:sp>
        <p:nvSpPr>
          <p:cNvPr id="37" name="Shape 33"/>
          <p:cNvSpPr/>
          <p:nvPr/>
        </p:nvSpPr>
        <p:spPr>
          <a:xfrm>
            <a:off x="8275320" y="5257800"/>
            <a:ext cx="1691640" cy="320040"/>
          </a:xfrm>
          <a:prstGeom prst="roundRect">
            <a:avLst>
              <a:gd name="adj" fmla="val 34286"/>
            </a:avLst>
          </a:prstGeom>
          <a:solidFill>
            <a:srgbClr val="0B3A53"/>
          </a:solidFill>
          <a:ln w="12700">
            <a:solidFill>
              <a:srgbClr val="0B3A53"/>
            </a:solidFill>
            <a:prstDash val="solid"/>
          </a:ln>
        </p:spPr>
      </p:sp>
      <p:sp>
        <p:nvSpPr>
          <p:cNvPr id="38" name="Text 34"/>
          <p:cNvSpPr/>
          <p:nvPr/>
        </p:nvSpPr>
        <p:spPr>
          <a:xfrm>
            <a:off x="8348472" y="5335524"/>
            <a:ext cx="1545336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Export packing support</a:t>
            </a:r>
            <a:endParaRPr lang="en-US" sz="750" dirty="0"/>
          </a:p>
        </p:txBody>
      </p:sp>
      <p:sp>
        <p:nvSpPr>
          <p:cNvPr id="39" name="Shape 35"/>
          <p:cNvSpPr/>
          <p:nvPr/>
        </p:nvSpPr>
        <p:spPr>
          <a:xfrm>
            <a:off x="10131552" y="5257800"/>
            <a:ext cx="1508760" cy="320040"/>
          </a:xfrm>
          <a:prstGeom prst="roundRect">
            <a:avLst>
              <a:gd name="adj" fmla="val 34286"/>
            </a:avLst>
          </a:prstGeom>
          <a:solidFill>
            <a:srgbClr val="E95C3C"/>
          </a:solidFill>
          <a:ln w="12700">
            <a:solidFill>
              <a:srgbClr val="E95C3C"/>
            </a:solidFill>
            <a:prstDash val="solid"/>
          </a:ln>
        </p:spPr>
      </p:sp>
      <p:sp>
        <p:nvSpPr>
          <p:cNvPr id="40" name="Text 36"/>
          <p:cNvSpPr/>
          <p:nvPr/>
        </p:nvSpPr>
        <p:spPr>
          <a:xfrm>
            <a:off x="10204704" y="5335524"/>
            <a:ext cx="1362456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Project-based solution</a:t>
            </a:r>
            <a:endParaRPr lang="en-US" sz="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C"/>
          </a:solidFill>
          <a:ln w="12700">
            <a:solidFill>
              <a:srgbClr val="F7FBF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11A6B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2191695" cy="512064"/>
          </a:xfrm>
          <a:prstGeom prst="rect">
            <a:avLst/>
          </a:prstGeom>
          <a:solidFill>
            <a:srgbClr val="0B3A5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240280" y="155448"/>
            <a:ext cx="201168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SMC GRP WATER TANK</a:t>
            </a:r>
            <a:endParaRPr lang="en-US" sz="780" dirty="0"/>
          </a:p>
        </p:txBody>
      </p:sp>
      <p:pic>
        <p:nvPicPr>
          <p:cNvPr id="6" name="Image 0" descr="/mnt/data/2-2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480" y="92628"/>
            <a:ext cx="1600200" cy="29023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777240"/>
            <a:ext cx="5303520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FRP Profiles</a:t>
            </a:r>
            <a:endParaRPr lang="en-US" sz="2200" dirty="0"/>
          </a:p>
        </p:txBody>
      </p:sp>
      <p:sp>
        <p:nvSpPr>
          <p:cNvPr id="8" name="Shape 5"/>
          <p:cNvSpPr/>
          <p:nvPr/>
        </p:nvSpPr>
        <p:spPr>
          <a:xfrm>
            <a:off x="502920" y="1243584"/>
            <a:ext cx="685800" cy="0"/>
          </a:xfrm>
          <a:prstGeom prst="line">
            <a:avLst/>
          </a:prstGeom>
          <a:noFill/>
          <a:ln w="12700">
            <a:solidFill>
              <a:srgbClr val="E95C3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02920" y="1371600"/>
            <a:ext cx="530352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8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Lightweight structural profiles for anti-corrosion projects.</a:t>
            </a:r>
            <a:endParaRPr lang="en-US" sz="980" dirty="0"/>
          </a:p>
        </p:txBody>
      </p:sp>
      <p:sp>
        <p:nvSpPr>
          <p:cNvPr id="10" name="Shape 7"/>
          <p:cNvSpPr/>
          <p:nvPr/>
        </p:nvSpPr>
        <p:spPr>
          <a:xfrm>
            <a:off x="502920" y="6473952"/>
            <a:ext cx="10972800" cy="0"/>
          </a:xfrm>
          <a:prstGeom prst="line">
            <a:avLst/>
          </a:prstGeom>
          <a:noFill/>
          <a:ln w="12700">
            <a:solidFill>
              <a:srgbClr val="C9E6EA">
                <a:alpha val="65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2920" y="6565392"/>
            <a:ext cx="86868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6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Jinan Qianyan Technology Co., Ltd.  ·  GRP Water Tank &amp; FRP Products Export Service</a:t>
            </a:r>
            <a:endParaRPr lang="en-US" sz="660" dirty="0"/>
          </a:p>
        </p:txBody>
      </p:sp>
      <p:sp>
        <p:nvSpPr>
          <p:cNvPr id="12" name="Text 9"/>
          <p:cNvSpPr/>
          <p:nvPr/>
        </p:nvSpPr>
        <p:spPr>
          <a:xfrm>
            <a:off x="11155680" y="6528816"/>
            <a:ext cx="41148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8EA3A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14</a:t>
            </a:r>
            <a:endParaRPr lang="en-US" sz="750" dirty="0"/>
          </a:p>
        </p:txBody>
      </p:sp>
      <p:sp>
        <p:nvSpPr>
          <p:cNvPr id="13" name="Text 10"/>
          <p:cNvSpPr/>
          <p:nvPr/>
        </p:nvSpPr>
        <p:spPr>
          <a:xfrm>
            <a:off x="502920" y="1691640"/>
            <a:ext cx="4663440" cy="5029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FRP profiles include square tubes, round tubes, channels, angles and beams for anti-corrosion support structures and industrial platforms.</a:t>
            </a:r>
            <a:endParaRPr lang="en-US" sz="1020" dirty="0"/>
          </a:p>
        </p:txBody>
      </p:sp>
      <p:sp>
        <p:nvSpPr>
          <p:cNvPr id="14" name="Shape 11"/>
          <p:cNvSpPr/>
          <p:nvPr/>
        </p:nvSpPr>
        <p:spPr>
          <a:xfrm>
            <a:off x="502920" y="2331720"/>
            <a:ext cx="5074920" cy="2999232"/>
          </a:xfrm>
          <a:prstGeom prst="roundRect">
            <a:avLst>
              <a:gd name="adj" fmla="val 3659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731520" y="2532888"/>
            <a:ext cx="461772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Typical Specifications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731520" y="2953512"/>
            <a:ext cx="105156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Process</a:t>
            </a:r>
            <a:endParaRPr lang="en-US" sz="800" dirty="0"/>
          </a:p>
        </p:txBody>
      </p:sp>
      <p:sp>
        <p:nvSpPr>
          <p:cNvPr id="17" name="Text 14"/>
          <p:cNvSpPr/>
          <p:nvPr/>
        </p:nvSpPr>
        <p:spPr>
          <a:xfrm>
            <a:off x="2011680" y="2953512"/>
            <a:ext cx="329184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Pultruded FRP structural profiles</a:t>
            </a:r>
            <a:endParaRPr lang="en-US" sz="800" dirty="0"/>
          </a:p>
        </p:txBody>
      </p:sp>
      <p:sp>
        <p:nvSpPr>
          <p:cNvPr id="18" name="Shape 15"/>
          <p:cNvSpPr/>
          <p:nvPr/>
        </p:nvSpPr>
        <p:spPr>
          <a:xfrm>
            <a:off x="704088" y="3346704"/>
            <a:ext cx="4672584" cy="0"/>
          </a:xfrm>
          <a:prstGeom prst="line">
            <a:avLst/>
          </a:prstGeom>
          <a:noFill/>
          <a:ln w="12700">
            <a:solidFill>
              <a:srgbClr val="C9E6EA">
                <a:alpha val="90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31520" y="3392424"/>
            <a:ext cx="105156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Types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2011680" y="3392424"/>
            <a:ext cx="329184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Square tube, round tube, C channel, angle, I beam</a:t>
            </a:r>
            <a:endParaRPr lang="en-US" sz="800" dirty="0"/>
          </a:p>
        </p:txBody>
      </p:sp>
      <p:sp>
        <p:nvSpPr>
          <p:cNvPr id="21" name="Shape 18"/>
          <p:cNvSpPr/>
          <p:nvPr/>
        </p:nvSpPr>
        <p:spPr>
          <a:xfrm>
            <a:off x="704088" y="3785616"/>
            <a:ext cx="4672584" cy="0"/>
          </a:xfrm>
          <a:prstGeom prst="line">
            <a:avLst/>
          </a:prstGeom>
          <a:noFill/>
          <a:ln w="12700">
            <a:solidFill>
              <a:srgbClr val="C9E6EA">
                <a:alpha val="90000"/>
              </a:srgbClr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31520" y="3831336"/>
            <a:ext cx="105156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Size range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2011680" y="3831336"/>
            <a:ext cx="329184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Reference sizes from small tubes to large beams</a:t>
            </a:r>
            <a:endParaRPr lang="en-US" sz="800" dirty="0"/>
          </a:p>
        </p:txBody>
      </p:sp>
      <p:sp>
        <p:nvSpPr>
          <p:cNvPr id="24" name="Shape 21"/>
          <p:cNvSpPr/>
          <p:nvPr/>
        </p:nvSpPr>
        <p:spPr>
          <a:xfrm>
            <a:off x="704088" y="4224528"/>
            <a:ext cx="4672584" cy="0"/>
          </a:xfrm>
          <a:prstGeom prst="line">
            <a:avLst/>
          </a:prstGeom>
          <a:noFill/>
          <a:ln w="12700">
            <a:solidFill>
              <a:srgbClr val="C9E6EA">
                <a:alpha val="90000"/>
              </a:srgbClr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31520" y="4270248"/>
            <a:ext cx="105156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Length</a:t>
            </a:r>
            <a:endParaRPr lang="en-US" sz="800" dirty="0"/>
          </a:p>
        </p:txBody>
      </p:sp>
      <p:sp>
        <p:nvSpPr>
          <p:cNvPr id="26" name="Text 23"/>
          <p:cNvSpPr/>
          <p:nvPr/>
        </p:nvSpPr>
        <p:spPr>
          <a:xfrm>
            <a:off x="2011680" y="4270248"/>
            <a:ext cx="329184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Stock or customized project lengths</a:t>
            </a:r>
            <a:endParaRPr lang="en-US" sz="800" dirty="0"/>
          </a:p>
        </p:txBody>
      </p:sp>
      <p:sp>
        <p:nvSpPr>
          <p:cNvPr id="27" name="Shape 24"/>
          <p:cNvSpPr/>
          <p:nvPr/>
        </p:nvSpPr>
        <p:spPr>
          <a:xfrm>
            <a:off x="704088" y="4663440"/>
            <a:ext cx="4672584" cy="0"/>
          </a:xfrm>
          <a:prstGeom prst="line">
            <a:avLst/>
          </a:prstGeom>
          <a:noFill/>
          <a:ln w="12700">
            <a:solidFill>
              <a:srgbClr val="C9E6EA">
                <a:alpha val="90000"/>
              </a:srgbClr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31520" y="4709160"/>
            <a:ext cx="105156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Features</a:t>
            </a:r>
            <a:endParaRPr lang="en-US" sz="800" dirty="0"/>
          </a:p>
        </p:txBody>
      </p:sp>
      <p:sp>
        <p:nvSpPr>
          <p:cNvPr id="29" name="Text 26"/>
          <p:cNvSpPr/>
          <p:nvPr/>
        </p:nvSpPr>
        <p:spPr>
          <a:xfrm>
            <a:off x="2011680" y="4709160"/>
            <a:ext cx="329184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Lightweight, corrosion resistant, electrically insulating</a:t>
            </a:r>
            <a:endParaRPr lang="en-US" sz="800" dirty="0"/>
          </a:p>
        </p:txBody>
      </p:sp>
      <p:sp>
        <p:nvSpPr>
          <p:cNvPr id="30" name="Shape 27"/>
          <p:cNvSpPr/>
          <p:nvPr/>
        </p:nvSpPr>
        <p:spPr>
          <a:xfrm>
            <a:off x="502920" y="5486400"/>
            <a:ext cx="5074920" cy="502920"/>
          </a:xfrm>
          <a:prstGeom prst="roundRect">
            <a:avLst>
              <a:gd name="adj" fmla="val 21818"/>
            </a:avLst>
          </a:prstGeom>
          <a:solidFill>
            <a:srgbClr val="EDF8FA"/>
          </a:solidFill>
          <a:ln w="12700">
            <a:solidFill>
              <a:srgbClr val="C9E6EA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685800" y="5641848"/>
            <a:ext cx="1097280" cy="14630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3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Applications</a:t>
            </a:r>
            <a:endParaRPr lang="en-US" sz="830" dirty="0"/>
          </a:p>
        </p:txBody>
      </p:sp>
      <p:sp>
        <p:nvSpPr>
          <p:cNvPr id="32" name="Text 29"/>
          <p:cNvSpPr/>
          <p:nvPr/>
        </p:nvSpPr>
        <p:spPr>
          <a:xfrm>
            <a:off x="1828800" y="5596128"/>
            <a:ext cx="3474720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Industrial platforms · Support frames · Anti-corrosion structures</a:t>
            </a:r>
            <a:endParaRPr lang="en-US" sz="780" dirty="0"/>
          </a:p>
        </p:txBody>
      </p:sp>
      <p:sp>
        <p:nvSpPr>
          <p:cNvPr id="33" name="Shape 30"/>
          <p:cNvSpPr/>
          <p:nvPr/>
        </p:nvSpPr>
        <p:spPr>
          <a:xfrm>
            <a:off x="5897880" y="1051560"/>
            <a:ext cx="5760720" cy="3886200"/>
          </a:xfrm>
          <a:prstGeom prst="roundRect">
            <a:avLst>
              <a:gd name="adj" fmla="val 2824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pic>
        <p:nvPicPr>
          <p:cNvPr id="34" name="Image 1" descr="//192.168.0.106/共享/乾焱科技玻璃钢项目/乾焱科技图片资料/产品添加/拉挤型材/2018020615178825815899732.jpg2018020615178825815899732"/>
          <p:cNvPicPr>
            <a:picLocks noChangeAspect="1"/>
          </p:cNvPicPr>
          <p:nvPr/>
        </p:nvPicPr>
        <p:blipFill>
          <a:blip r:embed="rId2"/>
          <a:srcRect t="5166" b="5166"/>
          <a:stretch>
            <a:fillRect/>
          </a:stretch>
        </p:blipFill>
        <p:spPr>
          <a:xfrm>
            <a:off x="5916168" y="1069848"/>
            <a:ext cx="5724144" cy="3849624"/>
          </a:xfrm>
          <a:prstGeom prst="rect">
            <a:avLst/>
          </a:prstGeom>
        </p:spPr>
      </p:pic>
      <p:sp>
        <p:nvSpPr>
          <p:cNvPr id="35" name="Shape 31"/>
          <p:cNvSpPr/>
          <p:nvPr/>
        </p:nvSpPr>
        <p:spPr>
          <a:xfrm>
            <a:off x="6080760" y="5257800"/>
            <a:ext cx="2011680" cy="320040"/>
          </a:xfrm>
          <a:prstGeom prst="roundRect">
            <a:avLst>
              <a:gd name="adj" fmla="val 34286"/>
            </a:avLst>
          </a:prstGeom>
          <a:solidFill>
            <a:srgbClr val="11A6B8"/>
          </a:solidFill>
          <a:ln w="12700">
            <a:solidFill>
              <a:srgbClr val="11A6B8"/>
            </a:solidFill>
            <a:prstDash val="solid"/>
          </a:ln>
        </p:spPr>
      </p:sp>
      <p:sp>
        <p:nvSpPr>
          <p:cNvPr id="36" name="Text 32"/>
          <p:cNvSpPr/>
          <p:nvPr/>
        </p:nvSpPr>
        <p:spPr>
          <a:xfrm>
            <a:off x="6153912" y="5335524"/>
            <a:ext cx="1865376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Custom specifications available</a:t>
            </a:r>
            <a:endParaRPr lang="en-US" sz="750" dirty="0"/>
          </a:p>
        </p:txBody>
      </p:sp>
      <p:sp>
        <p:nvSpPr>
          <p:cNvPr id="37" name="Shape 33"/>
          <p:cNvSpPr/>
          <p:nvPr/>
        </p:nvSpPr>
        <p:spPr>
          <a:xfrm>
            <a:off x="8275320" y="5257800"/>
            <a:ext cx="1691640" cy="320040"/>
          </a:xfrm>
          <a:prstGeom prst="roundRect">
            <a:avLst>
              <a:gd name="adj" fmla="val 34286"/>
            </a:avLst>
          </a:prstGeom>
          <a:solidFill>
            <a:srgbClr val="0B3A53"/>
          </a:solidFill>
          <a:ln w="12700">
            <a:solidFill>
              <a:srgbClr val="0B3A53"/>
            </a:solidFill>
            <a:prstDash val="solid"/>
          </a:ln>
        </p:spPr>
      </p:sp>
      <p:sp>
        <p:nvSpPr>
          <p:cNvPr id="38" name="Text 34"/>
          <p:cNvSpPr/>
          <p:nvPr/>
        </p:nvSpPr>
        <p:spPr>
          <a:xfrm>
            <a:off x="8348472" y="5335524"/>
            <a:ext cx="1545336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Export packing support</a:t>
            </a:r>
            <a:endParaRPr lang="en-US" sz="750" dirty="0"/>
          </a:p>
        </p:txBody>
      </p:sp>
      <p:sp>
        <p:nvSpPr>
          <p:cNvPr id="39" name="Shape 35"/>
          <p:cNvSpPr/>
          <p:nvPr/>
        </p:nvSpPr>
        <p:spPr>
          <a:xfrm>
            <a:off x="10131552" y="5257800"/>
            <a:ext cx="1508760" cy="320040"/>
          </a:xfrm>
          <a:prstGeom prst="roundRect">
            <a:avLst>
              <a:gd name="adj" fmla="val 34286"/>
            </a:avLst>
          </a:prstGeom>
          <a:solidFill>
            <a:srgbClr val="E95C3C"/>
          </a:solidFill>
          <a:ln w="12700">
            <a:solidFill>
              <a:srgbClr val="E95C3C"/>
            </a:solidFill>
            <a:prstDash val="solid"/>
          </a:ln>
        </p:spPr>
      </p:sp>
      <p:sp>
        <p:nvSpPr>
          <p:cNvPr id="40" name="Text 36"/>
          <p:cNvSpPr/>
          <p:nvPr/>
        </p:nvSpPr>
        <p:spPr>
          <a:xfrm>
            <a:off x="10204704" y="5335524"/>
            <a:ext cx="1362456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Project-based solution</a:t>
            </a:r>
            <a:endParaRPr lang="en-US" sz="7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C"/>
          </a:solidFill>
          <a:ln w="12700">
            <a:solidFill>
              <a:srgbClr val="F7FBF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11A6B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2191695" cy="512064"/>
          </a:xfrm>
          <a:prstGeom prst="rect">
            <a:avLst/>
          </a:prstGeom>
          <a:solidFill>
            <a:srgbClr val="0B3A5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240280" y="155448"/>
            <a:ext cx="201168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SMC GRP WATER TANK</a:t>
            </a:r>
            <a:endParaRPr lang="en-US" sz="780" dirty="0"/>
          </a:p>
        </p:txBody>
      </p:sp>
      <p:pic>
        <p:nvPicPr>
          <p:cNvPr id="6" name="Image 0" descr="/mnt/data/2-2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480" y="92628"/>
            <a:ext cx="1600200" cy="29023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777240"/>
            <a:ext cx="5303520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Customization &amp; Project Support</a:t>
            </a:r>
            <a:endParaRPr lang="en-US" sz="2200" dirty="0"/>
          </a:p>
        </p:txBody>
      </p:sp>
      <p:sp>
        <p:nvSpPr>
          <p:cNvPr id="8" name="Shape 5"/>
          <p:cNvSpPr/>
          <p:nvPr/>
        </p:nvSpPr>
        <p:spPr>
          <a:xfrm>
            <a:off x="502920" y="1243584"/>
            <a:ext cx="685800" cy="0"/>
          </a:xfrm>
          <a:prstGeom prst="line">
            <a:avLst/>
          </a:prstGeom>
          <a:noFill/>
          <a:ln w="12700">
            <a:solidFill>
              <a:srgbClr val="E95C3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02920" y="1371600"/>
            <a:ext cx="530352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8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From inquiry to delivery, we help customers complete GRP water tank projects efficiently.</a:t>
            </a:r>
            <a:endParaRPr lang="en-US" sz="980" dirty="0"/>
          </a:p>
        </p:txBody>
      </p:sp>
      <p:sp>
        <p:nvSpPr>
          <p:cNvPr id="10" name="Shape 7"/>
          <p:cNvSpPr/>
          <p:nvPr/>
        </p:nvSpPr>
        <p:spPr>
          <a:xfrm>
            <a:off x="502920" y="6473952"/>
            <a:ext cx="10972800" cy="0"/>
          </a:xfrm>
          <a:prstGeom prst="line">
            <a:avLst/>
          </a:prstGeom>
          <a:noFill/>
          <a:ln w="12700">
            <a:solidFill>
              <a:srgbClr val="C9E6EA">
                <a:alpha val="65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2920" y="6565392"/>
            <a:ext cx="86868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6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Jinan Qianyan Technology Co., Ltd.  ·  GRP Water Tank &amp; FRP Products Export Service</a:t>
            </a:r>
            <a:endParaRPr lang="en-US" sz="660" dirty="0"/>
          </a:p>
        </p:txBody>
      </p:sp>
      <p:sp>
        <p:nvSpPr>
          <p:cNvPr id="12" name="Text 9"/>
          <p:cNvSpPr/>
          <p:nvPr/>
        </p:nvSpPr>
        <p:spPr>
          <a:xfrm>
            <a:off x="11155680" y="6528816"/>
            <a:ext cx="41148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8EA3A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15</a:t>
            </a:r>
            <a:endParaRPr lang="en-US" sz="750" dirty="0"/>
          </a:p>
        </p:txBody>
      </p:sp>
      <p:sp>
        <p:nvSpPr>
          <p:cNvPr id="13" name="Shape 10"/>
          <p:cNvSpPr/>
          <p:nvPr/>
        </p:nvSpPr>
        <p:spPr>
          <a:xfrm>
            <a:off x="5989320" y="1417320"/>
            <a:ext cx="5440680" cy="3337560"/>
          </a:xfrm>
          <a:prstGeom prst="roundRect">
            <a:avLst>
              <a:gd name="adj" fmla="val 3288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pic>
        <p:nvPicPr>
          <p:cNvPr id="14" name="Image 1" descr="/mnt/data/工业生产车间内部景象.png"/>
          <p:cNvPicPr>
            <a:picLocks noChangeAspect="1"/>
          </p:cNvPicPr>
          <p:nvPr/>
        </p:nvPicPr>
        <p:blipFill>
          <a:blip r:embed="rId2"/>
          <a:srcRect l="3932" r="3932"/>
          <a:stretch>
            <a:fillRect/>
          </a:stretch>
        </p:blipFill>
        <p:spPr>
          <a:xfrm>
            <a:off x="6007608" y="1435608"/>
            <a:ext cx="5404104" cy="3300984"/>
          </a:xfrm>
          <a:prstGeom prst="rect">
            <a:avLst/>
          </a:prstGeom>
        </p:spPr>
      </p:pic>
      <p:sp>
        <p:nvSpPr>
          <p:cNvPr id="15" name="Shape 11"/>
          <p:cNvSpPr/>
          <p:nvPr/>
        </p:nvSpPr>
        <p:spPr>
          <a:xfrm>
            <a:off x="685800" y="1691640"/>
            <a:ext cx="480060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896112" y="1892808"/>
            <a:ext cx="41148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20" b="1" dirty="0">
                <a:solidFill>
                  <a:srgbClr val="11A6B8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01</a:t>
            </a:r>
            <a:endParaRPr lang="en-US" sz="1020" dirty="0"/>
          </a:p>
        </p:txBody>
      </p:sp>
      <p:sp>
        <p:nvSpPr>
          <p:cNvPr id="17" name="Text 13"/>
          <p:cNvSpPr/>
          <p:nvPr/>
        </p:nvSpPr>
        <p:spPr>
          <a:xfrm>
            <a:off x="1508760" y="1828800"/>
            <a:ext cx="192024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2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Tank Specification</a:t>
            </a:r>
            <a:endParaRPr lang="en-US" sz="1020" dirty="0"/>
          </a:p>
        </p:txBody>
      </p:sp>
      <p:sp>
        <p:nvSpPr>
          <p:cNvPr id="18" name="Text 14"/>
          <p:cNvSpPr/>
          <p:nvPr/>
        </p:nvSpPr>
        <p:spPr>
          <a:xfrm>
            <a:off x="1508760" y="2084832"/>
            <a:ext cx="3108960" cy="14630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Size · Capacity · Panel thickness</a:t>
            </a:r>
            <a:endParaRPr lang="en-US" sz="750" dirty="0"/>
          </a:p>
        </p:txBody>
      </p:sp>
      <p:sp>
        <p:nvSpPr>
          <p:cNvPr id="19" name="Shape 15"/>
          <p:cNvSpPr/>
          <p:nvPr/>
        </p:nvSpPr>
        <p:spPr>
          <a:xfrm>
            <a:off x="685800" y="2606040"/>
            <a:ext cx="480060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896112" y="2807208"/>
            <a:ext cx="41148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20" b="1" dirty="0">
                <a:solidFill>
                  <a:srgbClr val="11A6B8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02</a:t>
            </a:r>
            <a:endParaRPr lang="en-US" sz="1020" dirty="0"/>
          </a:p>
        </p:txBody>
      </p:sp>
      <p:sp>
        <p:nvSpPr>
          <p:cNvPr id="21" name="Text 17"/>
          <p:cNvSpPr/>
          <p:nvPr/>
        </p:nvSpPr>
        <p:spPr>
          <a:xfrm>
            <a:off x="1508760" y="2743200"/>
            <a:ext cx="192024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2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Accessory Matching</a:t>
            </a:r>
            <a:endParaRPr lang="en-US" sz="1020" dirty="0"/>
          </a:p>
        </p:txBody>
      </p:sp>
      <p:sp>
        <p:nvSpPr>
          <p:cNvPr id="22" name="Text 18"/>
          <p:cNvSpPr/>
          <p:nvPr/>
        </p:nvSpPr>
        <p:spPr>
          <a:xfrm>
            <a:off x="1508760" y="2999232"/>
            <a:ext cx="3108960" cy="14630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Flanges · Bolts · Seals · Ladders</a:t>
            </a:r>
            <a:endParaRPr lang="en-US" sz="750" dirty="0"/>
          </a:p>
        </p:txBody>
      </p:sp>
      <p:sp>
        <p:nvSpPr>
          <p:cNvPr id="23" name="Shape 19"/>
          <p:cNvSpPr/>
          <p:nvPr/>
        </p:nvSpPr>
        <p:spPr>
          <a:xfrm>
            <a:off x="685800" y="3520440"/>
            <a:ext cx="480060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sp>
        <p:nvSpPr>
          <p:cNvPr id="24" name="Text 20"/>
          <p:cNvSpPr/>
          <p:nvPr/>
        </p:nvSpPr>
        <p:spPr>
          <a:xfrm>
            <a:off x="896112" y="3721608"/>
            <a:ext cx="41148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20" b="1" dirty="0">
                <a:solidFill>
                  <a:srgbClr val="11A6B8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03</a:t>
            </a:r>
            <a:endParaRPr lang="en-US" sz="1020" dirty="0"/>
          </a:p>
        </p:txBody>
      </p:sp>
      <p:sp>
        <p:nvSpPr>
          <p:cNvPr id="25" name="Text 21"/>
          <p:cNvSpPr/>
          <p:nvPr/>
        </p:nvSpPr>
        <p:spPr>
          <a:xfrm>
            <a:off x="1508760" y="3657600"/>
            <a:ext cx="192024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2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Export Packing</a:t>
            </a:r>
            <a:endParaRPr lang="en-US" sz="1020" dirty="0"/>
          </a:p>
        </p:txBody>
      </p:sp>
      <p:sp>
        <p:nvSpPr>
          <p:cNvPr id="26" name="Text 22"/>
          <p:cNvSpPr/>
          <p:nvPr/>
        </p:nvSpPr>
        <p:spPr>
          <a:xfrm>
            <a:off x="1508760" y="3913632"/>
            <a:ext cx="3108960" cy="14630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Pallets · Bundling · Wooden cases</a:t>
            </a:r>
            <a:endParaRPr lang="en-US" sz="750" dirty="0"/>
          </a:p>
        </p:txBody>
      </p:sp>
      <p:sp>
        <p:nvSpPr>
          <p:cNvPr id="27" name="Shape 23"/>
          <p:cNvSpPr/>
          <p:nvPr/>
        </p:nvSpPr>
        <p:spPr>
          <a:xfrm>
            <a:off x="685800" y="4434840"/>
            <a:ext cx="480060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sp>
        <p:nvSpPr>
          <p:cNvPr id="28" name="Text 24"/>
          <p:cNvSpPr/>
          <p:nvPr/>
        </p:nvSpPr>
        <p:spPr>
          <a:xfrm>
            <a:off x="896112" y="4636008"/>
            <a:ext cx="41148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20" b="1" dirty="0">
                <a:solidFill>
                  <a:srgbClr val="11A6B8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04</a:t>
            </a:r>
            <a:endParaRPr lang="en-US" sz="1020" dirty="0"/>
          </a:p>
        </p:txBody>
      </p:sp>
      <p:sp>
        <p:nvSpPr>
          <p:cNvPr id="29" name="Text 25"/>
          <p:cNvSpPr/>
          <p:nvPr/>
        </p:nvSpPr>
        <p:spPr>
          <a:xfrm>
            <a:off x="1508760" y="4572000"/>
            <a:ext cx="192024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2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Project Documents</a:t>
            </a:r>
            <a:endParaRPr lang="en-US" sz="1020" dirty="0"/>
          </a:p>
        </p:txBody>
      </p:sp>
      <p:sp>
        <p:nvSpPr>
          <p:cNvPr id="30" name="Text 26"/>
          <p:cNvSpPr/>
          <p:nvPr/>
        </p:nvSpPr>
        <p:spPr>
          <a:xfrm>
            <a:off x="1508760" y="4828032"/>
            <a:ext cx="3108960" cy="14630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Quotation · Loading plan · Installation guidance</a:t>
            </a:r>
            <a:endParaRPr lang="en-US" sz="750" dirty="0"/>
          </a:p>
        </p:txBody>
      </p:sp>
      <p:sp>
        <p:nvSpPr>
          <p:cNvPr id="31" name="Shape 27"/>
          <p:cNvSpPr/>
          <p:nvPr/>
        </p:nvSpPr>
        <p:spPr>
          <a:xfrm>
            <a:off x="5989320" y="4983480"/>
            <a:ext cx="5440680" cy="685800"/>
          </a:xfrm>
          <a:prstGeom prst="roundRect">
            <a:avLst>
              <a:gd name="adj" fmla="val 16000"/>
            </a:avLst>
          </a:prstGeom>
          <a:solidFill>
            <a:srgbClr val="EDF8FA"/>
          </a:solidFill>
          <a:ln w="12700">
            <a:solidFill>
              <a:srgbClr val="C9E6EA"/>
            </a:solidFill>
            <a:prstDash val="solid"/>
          </a:ln>
        </p:spPr>
      </p:sp>
      <p:sp>
        <p:nvSpPr>
          <p:cNvPr id="32" name="Text 28"/>
          <p:cNvSpPr/>
          <p:nvPr/>
        </p:nvSpPr>
        <p:spPr>
          <a:xfrm>
            <a:off x="6263640" y="5230368"/>
            <a:ext cx="4846320" cy="182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Full support from product selection to packing, loading, delivery and after-sales service.</a:t>
            </a:r>
            <a:endParaRPr lang="en-US" sz="9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C"/>
          </a:solidFill>
          <a:ln w="12700">
            <a:solidFill>
              <a:srgbClr val="F7FBF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11A6B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2191695" cy="512064"/>
          </a:xfrm>
          <a:prstGeom prst="rect">
            <a:avLst/>
          </a:prstGeom>
          <a:solidFill>
            <a:srgbClr val="0B3A5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240280" y="155448"/>
            <a:ext cx="201168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SMC GRP WATER TANK</a:t>
            </a:r>
            <a:endParaRPr lang="en-US" sz="780" dirty="0"/>
          </a:p>
        </p:txBody>
      </p:sp>
      <p:pic>
        <p:nvPicPr>
          <p:cNvPr id="6" name="Image 0" descr="/mnt/data/2-2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480" y="92628"/>
            <a:ext cx="1600200" cy="29023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777240"/>
            <a:ext cx="5303520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Packaging &amp; International Logistics</a:t>
            </a:r>
            <a:endParaRPr lang="en-US" sz="2200" dirty="0"/>
          </a:p>
        </p:txBody>
      </p:sp>
      <p:sp>
        <p:nvSpPr>
          <p:cNvPr id="8" name="Shape 5"/>
          <p:cNvSpPr/>
          <p:nvPr/>
        </p:nvSpPr>
        <p:spPr>
          <a:xfrm>
            <a:off x="502920" y="1243584"/>
            <a:ext cx="685800" cy="0"/>
          </a:xfrm>
          <a:prstGeom prst="line">
            <a:avLst/>
          </a:prstGeom>
          <a:noFill/>
          <a:ln w="12700">
            <a:solidFill>
              <a:srgbClr val="E95C3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02920" y="1371600"/>
            <a:ext cx="530352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8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Heavy industrial products need safe packing and professional container loading plans.</a:t>
            </a:r>
            <a:endParaRPr lang="en-US" sz="980" dirty="0"/>
          </a:p>
        </p:txBody>
      </p:sp>
      <p:sp>
        <p:nvSpPr>
          <p:cNvPr id="10" name="Shape 7"/>
          <p:cNvSpPr/>
          <p:nvPr/>
        </p:nvSpPr>
        <p:spPr>
          <a:xfrm>
            <a:off x="502920" y="6473952"/>
            <a:ext cx="10972800" cy="0"/>
          </a:xfrm>
          <a:prstGeom prst="line">
            <a:avLst/>
          </a:prstGeom>
          <a:noFill/>
          <a:ln w="12700">
            <a:solidFill>
              <a:srgbClr val="C9E6EA">
                <a:alpha val="65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2920" y="6565392"/>
            <a:ext cx="86868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6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Jinan Qianyan Technology Co., Ltd.  ·  GRP Water Tank &amp; FRP Products Export Service</a:t>
            </a:r>
            <a:endParaRPr lang="en-US" sz="660" dirty="0"/>
          </a:p>
        </p:txBody>
      </p:sp>
      <p:sp>
        <p:nvSpPr>
          <p:cNvPr id="12" name="Text 9"/>
          <p:cNvSpPr/>
          <p:nvPr/>
        </p:nvSpPr>
        <p:spPr>
          <a:xfrm>
            <a:off x="11155680" y="6528816"/>
            <a:ext cx="41148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8EA3A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16</a:t>
            </a:r>
            <a:endParaRPr lang="en-US" sz="750" dirty="0"/>
          </a:p>
        </p:txBody>
      </p:sp>
      <p:sp>
        <p:nvSpPr>
          <p:cNvPr id="13" name="Shape 10"/>
          <p:cNvSpPr/>
          <p:nvPr/>
        </p:nvSpPr>
        <p:spPr>
          <a:xfrm>
            <a:off x="594360" y="1783080"/>
            <a:ext cx="3429000" cy="20574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pic>
        <p:nvPicPr>
          <p:cNvPr id="14" name="Image 1" descr="/mnt/data/工业仓库院子与金属面板.png"/>
          <p:cNvPicPr>
            <a:picLocks noChangeAspect="1"/>
          </p:cNvPicPr>
          <p:nvPr/>
        </p:nvPicPr>
        <p:blipFill>
          <a:blip r:embed="rId2"/>
          <a:srcRect t="10288" b="10288"/>
          <a:stretch>
            <a:fillRect/>
          </a:stretch>
        </p:blipFill>
        <p:spPr>
          <a:xfrm>
            <a:off x="612648" y="1801368"/>
            <a:ext cx="3392424" cy="2020824"/>
          </a:xfrm>
          <a:prstGeom prst="rect">
            <a:avLst/>
          </a:prstGeom>
        </p:spPr>
      </p:pic>
      <p:sp>
        <p:nvSpPr>
          <p:cNvPr id="15" name="Shape 11"/>
          <p:cNvSpPr/>
          <p:nvPr/>
        </p:nvSpPr>
        <p:spPr>
          <a:xfrm>
            <a:off x="594360" y="4069080"/>
            <a:ext cx="342900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822960" y="4270248"/>
            <a:ext cx="297180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Packed Tank Panels</a:t>
            </a:r>
            <a:endParaRPr lang="en-US" sz="1100" dirty="0"/>
          </a:p>
        </p:txBody>
      </p:sp>
      <p:sp>
        <p:nvSpPr>
          <p:cNvPr id="17" name="Text 13"/>
          <p:cNvSpPr/>
          <p:nvPr/>
        </p:nvSpPr>
        <p:spPr>
          <a:xfrm>
            <a:off x="1005840" y="4590288"/>
            <a:ext cx="2606040" cy="2286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0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Stacked and protected for export shipment.</a:t>
            </a:r>
            <a:endParaRPr lang="en-US" sz="800" dirty="0"/>
          </a:p>
        </p:txBody>
      </p:sp>
      <p:sp>
        <p:nvSpPr>
          <p:cNvPr id="18" name="Shape 14"/>
          <p:cNvSpPr/>
          <p:nvPr/>
        </p:nvSpPr>
        <p:spPr>
          <a:xfrm>
            <a:off x="4434840" y="1783080"/>
            <a:ext cx="3429000" cy="20574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pic>
        <p:nvPicPr>
          <p:cNvPr id="19" name="Image 2" descr="/mnt/data/工业装卸区与木箱摆放.png"/>
          <p:cNvPicPr>
            <a:picLocks noChangeAspect="1"/>
          </p:cNvPicPr>
          <p:nvPr/>
        </p:nvPicPr>
        <p:blipFill>
          <a:blip r:embed="rId3"/>
          <a:srcRect t="10288" b="10288"/>
          <a:stretch>
            <a:fillRect/>
          </a:stretch>
        </p:blipFill>
        <p:spPr>
          <a:xfrm>
            <a:off x="4453128" y="1801368"/>
            <a:ext cx="3392424" cy="2020824"/>
          </a:xfrm>
          <a:prstGeom prst="rect">
            <a:avLst/>
          </a:prstGeom>
        </p:spPr>
      </p:pic>
      <p:sp>
        <p:nvSpPr>
          <p:cNvPr id="20" name="Shape 15"/>
          <p:cNvSpPr/>
          <p:nvPr/>
        </p:nvSpPr>
        <p:spPr>
          <a:xfrm>
            <a:off x="4434840" y="4069080"/>
            <a:ext cx="342900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sp>
        <p:nvSpPr>
          <p:cNvPr id="21" name="Text 16"/>
          <p:cNvSpPr/>
          <p:nvPr/>
        </p:nvSpPr>
        <p:spPr>
          <a:xfrm>
            <a:off x="4663440" y="4270248"/>
            <a:ext cx="297180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Accessory Wooden Case</a:t>
            </a:r>
            <a:endParaRPr lang="en-US" sz="1100" dirty="0"/>
          </a:p>
        </p:txBody>
      </p:sp>
      <p:sp>
        <p:nvSpPr>
          <p:cNvPr id="22" name="Text 17"/>
          <p:cNvSpPr/>
          <p:nvPr/>
        </p:nvSpPr>
        <p:spPr>
          <a:xfrm>
            <a:off x="4846320" y="4590288"/>
            <a:ext cx="2606040" cy="2286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0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Long wooden box for fittings and accessories.</a:t>
            </a:r>
            <a:endParaRPr lang="en-US" sz="800" dirty="0"/>
          </a:p>
        </p:txBody>
      </p:sp>
      <p:sp>
        <p:nvSpPr>
          <p:cNvPr id="23" name="Shape 18"/>
          <p:cNvSpPr/>
          <p:nvPr/>
        </p:nvSpPr>
        <p:spPr>
          <a:xfrm>
            <a:off x="8275320" y="1783080"/>
            <a:ext cx="3429000" cy="20574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pic>
        <p:nvPicPr>
          <p:cNvPr id="24" name="Image 3" descr="/mnt/data/叉车装载卡车货物.png"/>
          <p:cNvPicPr>
            <a:picLocks noChangeAspect="1"/>
          </p:cNvPicPr>
          <p:nvPr/>
        </p:nvPicPr>
        <p:blipFill>
          <a:blip r:embed="rId4"/>
          <a:srcRect t="10288" b="10288"/>
          <a:stretch>
            <a:fillRect/>
          </a:stretch>
        </p:blipFill>
        <p:spPr>
          <a:xfrm>
            <a:off x="8293608" y="1801368"/>
            <a:ext cx="3392424" cy="2020824"/>
          </a:xfrm>
          <a:prstGeom prst="rect">
            <a:avLst/>
          </a:prstGeom>
        </p:spPr>
      </p:pic>
      <p:sp>
        <p:nvSpPr>
          <p:cNvPr id="25" name="Shape 19"/>
          <p:cNvSpPr/>
          <p:nvPr/>
        </p:nvSpPr>
        <p:spPr>
          <a:xfrm>
            <a:off x="8275320" y="4069080"/>
            <a:ext cx="342900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sp>
        <p:nvSpPr>
          <p:cNvPr id="26" name="Text 20"/>
          <p:cNvSpPr/>
          <p:nvPr/>
        </p:nvSpPr>
        <p:spPr>
          <a:xfrm>
            <a:off x="8503920" y="4270248"/>
            <a:ext cx="297180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Container Loading</a:t>
            </a:r>
            <a:endParaRPr lang="en-US" sz="1100" dirty="0"/>
          </a:p>
        </p:txBody>
      </p:sp>
      <p:sp>
        <p:nvSpPr>
          <p:cNvPr id="27" name="Text 21"/>
          <p:cNvSpPr/>
          <p:nvPr/>
        </p:nvSpPr>
        <p:spPr>
          <a:xfrm>
            <a:off x="8686800" y="4590288"/>
            <a:ext cx="2606040" cy="2286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0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Forklift loading for heavy panel packages.</a:t>
            </a:r>
            <a:endParaRPr lang="en-US" sz="800" dirty="0"/>
          </a:p>
        </p:txBody>
      </p:sp>
      <p:sp>
        <p:nvSpPr>
          <p:cNvPr id="28" name="Shape 22"/>
          <p:cNvSpPr/>
          <p:nvPr/>
        </p:nvSpPr>
        <p:spPr>
          <a:xfrm>
            <a:off x="1005840" y="5349240"/>
            <a:ext cx="10149840" cy="548640"/>
          </a:xfrm>
          <a:prstGeom prst="roundRect">
            <a:avLst>
              <a:gd name="adj" fmla="val 20000"/>
            </a:avLst>
          </a:prstGeom>
          <a:solidFill>
            <a:srgbClr val="EDF8FA"/>
          </a:solidFill>
          <a:ln w="12700">
            <a:solidFill>
              <a:srgbClr val="C9E6EA"/>
            </a:solidFill>
            <a:prstDash val="solid"/>
          </a:ln>
        </p:spPr>
      </p:sp>
      <p:sp>
        <p:nvSpPr>
          <p:cNvPr id="29" name="Text 23"/>
          <p:cNvSpPr/>
          <p:nvPr/>
        </p:nvSpPr>
        <p:spPr>
          <a:xfrm>
            <a:off x="1234440" y="5559552"/>
            <a:ext cx="9692640" cy="1371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Export documents · Protective packing · 20ft / 40ft container planning · Shipment coordination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C"/>
          </a:solidFill>
          <a:ln w="12700">
            <a:solidFill>
              <a:srgbClr val="F7FBF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11A6B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2191695" cy="512064"/>
          </a:xfrm>
          <a:prstGeom prst="rect">
            <a:avLst/>
          </a:prstGeom>
          <a:solidFill>
            <a:srgbClr val="0B3A5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240280" y="155448"/>
            <a:ext cx="201168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SMC GRP WATER TANK</a:t>
            </a:r>
            <a:endParaRPr lang="en-US" sz="780" dirty="0"/>
          </a:p>
        </p:txBody>
      </p:sp>
      <p:pic>
        <p:nvPicPr>
          <p:cNvPr id="6" name="Image 0" descr="/mnt/data/2-2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480" y="92628"/>
            <a:ext cx="1600200" cy="29023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777240"/>
            <a:ext cx="5303520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Cooperation Models</a:t>
            </a:r>
            <a:endParaRPr lang="en-US" sz="2200" dirty="0"/>
          </a:p>
        </p:txBody>
      </p:sp>
      <p:sp>
        <p:nvSpPr>
          <p:cNvPr id="8" name="Shape 5"/>
          <p:cNvSpPr/>
          <p:nvPr/>
        </p:nvSpPr>
        <p:spPr>
          <a:xfrm>
            <a:off x="502920" y="1243584"/>
            <a:ext cx="685800" cy="0"/>
          </a:xfrm>
          <a:prstGeom prst="line">
            <a:avLst/>
          </a:prstGeom>
          <a:noFill/>
          <a:ln w="12700">
            <a:solidFill>
              <a:srgbClr val="E95C3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02920" y="1371600"/>
            <a:ext cx="530352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8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Flexible cooperation for distributors, project buyers and regional partners.</a:t>
            </a:r>
            <a:endParaRPr lang="en-US" sz="980" dirty="0"/>
          </a:p>
        </p:txBody>
      </p:sp>
      <p:sp>
        <p:nvSpPr>
          <p:cNvPr id="10" name="Shape 7"/>
          <p:cNvSpPr/>
          <p:nvPr/>
        </p:nvSpPr>
        <p:spPr>
          <a:xfrm>
            <a:off x="502920" y="6473952"/>
            <a:ext cx="10972800" cy="0"/>
          </a:xfrm>
          <a:prstGeom prst="line">
            <a:avLst/>
          </a:prstGeom>
          <a:noFill/>
          <a:ln w="12700">
            <a:solidFill>
              <a:srgbClr val="C9E6EA">
                <a:alpha val="65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2920" y="6565392"/>
            <a:ext cx="86868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6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Jinan Qianyan Technology Co., Ltd.  ·  GRP Water Tank &amp; FRP Products Export Service</a:t>
            </a:r>
            <a:endParaRPr lang="en-US" sz="660" dirty="0"/>
          </a:p>
        </p:txBody>
      </p:sp>
      <p:sp>
        <p:nvSpPr>
          <p:cNvPr id="12" name="Text 9"/>
          <p:cNvSpPr/>
          <p:nvPr/>
        </p:nvSpPr>
        <p:spPr>
          <a:xfrm>
            <a:off x="11155680" y="6528816"/>
            <a:ext cx="41148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8EA3A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17</a:t>
            </a:r>
            <a:endParaRPr lang="en-US" sz="750" dirty="0"/>
          </a:p>
        </p:txBody>
      </p:sp>
      <p:sp>
        <p:nvSpPr>
          <p:cNvPr id="13" name="Shape 10"/>
          <p:cNvSpPr/>
          <p:nvPr/>
        </p:nvSpPr>
        <p:spPr>
          <a:xfrm>
            <a:off x="685800" y="1600200"/>
            <a:ext cx="3246120" cy="2926080"/>
          </a:xfrm>
          <a:prstGeom prst="roundRect">
            <a:avLst>
              <a:gd name="adj" fmla="val 3750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85800" y="1600200"/>
            <a:ext cx="3246120" cy="548640"/>
          </a:xfrm>
          <a:prstGeom prst="roundRect">
            <a:avLst>
              <a:gd name="adj" fmla="val 20000"/>
            </a:avLst>
          </a:prstGeom>
          <a:solidFill>
            <a:srgbClr val="EDF8FA"/>
          </a:solidFill>
          <a:ln w="12700">
            <a:solidFill>
              <a:srgbClr val="C9E6EA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14400" y="1792224"/>
            <a:ext cx="278892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Project-Based Procurement</a:t>
            </a:r>
            <a:endParaRPr lang="en-US" sz="1050" dirty="0"/>
          </a:p>
        </p:txBody>
      </p:sp>
      <p:sp>
        <p:nvSpPr>
          <p:cNvPr id="16" name="Text 13"/>
          <p:cNvSpPr/>
          <p:nvPr/>
        </p:nvSpPr>
        <p:spPr>
          <a:xfrm>
            <a:off x="1188720" y="2331720"/>
            <a:ext cx="237744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4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• Solution support</a:t>
            </a:r>
            <a:endParaRPr lang="en-US" sz="840" dirty="0"/>
          </a:p>
        </p:txBody>
      </p:sp>
      <p:sp>
        <p:nvSpPr>
          <p:cNvPr id="17" name="Text 14"/>
          <p:cNvSpPr/>
          <p:nvPr/>
        </p:nvSpPr>
        <p:spPr>
          <a:xfrm>
            <a:off x="1188720" y="2633472"/>
            <a:ext cx="237744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4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• Technical selection</a:t>
            </a:r>
            <a:endParaRPr lang="en-US" sz="840" dirty="0"/>
          </a:p>
        </p:txBody>
      </p:sp>
      <p:sp>
        <p:nvSpPr>
          <p:cNvPr id="18" name="Text 15"/>
          <p:cNvSpPr/>
          <p:nvPr/>
        </p:nvSpPr>
        <p:spPr>
          <a:xfrm>
            <a:off x="1188720" y="2935224"/>
            <a:ext cx="237744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4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• Quotation support</a:t>
            </a:r>
            <a:endParaRPr lang="en-US" sz="840" dirty="0"/>
          </a:p>
        </p:txBody>
      </p:sp>
      <p:sp>
        <p:nvSpPr>
          <p:cNvPr id="19" name="Text 16"/>
          <p:cNvSpPr/>
          <p:nvPr/>
        </p:nvSpPr>
        <p:spPr>
          <a:xfrm>
            <a:off x="1188720" y="3236976"/>
            <a:ext cx="237744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4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• Export packing</a:t>
            </a:r>
            <a:endParaRPr lang="en-US" sz="840" dirty="0"/>
          </a:p>
        </p:txBody>
      </p:sp>
      <p:sp>
        <p:nvSpPr>
          <p:cNvPr id="20" name="Text 17"/>
          <p:cNvSpPr/>
          <p:nvPr/>
        </p:nvSpPr>
        <p:spPr>
          <a:xfrm>
            <a:off x="1188720" y="3538728"/>
            <a:ext cx="237744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4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• Loading coordination</a:t>
            </a:r>
            <a:endParaRPr lang="en-US" sz="840" dirty="0"/>
          </a:p>
        </p:txBody>
      </p:sp>
      <p:sp>
        <p:nvSpPr>
          <p:cNvPr id="21" name="Text 18"/>
          <p:cNvSpPr/>
          <p:nvPr/>
        </p:nvSpPr>
        <p:spPr>
          <a:xfrm>
            <a:off x="1188720" y="3840480"/>
            <a:ext cx="237744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4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• After-sales guidance</a:t>
            </a:r>
            <a:endParaRPr lang="en-US" sz="840" dirty="0"/>
          </a:p>
        </p:txBody>
      </p:sp>
      <p:sp>
        <p:nvSpPr>
          <p:cNvPr id="22" name="Shape 19"/>
          <p:cNvSpPr/>
          <p:nvPr/>
        </p:nvSpPr>
        <p:spPr>
          <a:xfrm>
            <a:off x="4434840" y="1600200"/>
            <a:ext cx="3246120" cy="2926080"/>
          </a:xfrm>
          <a:prstGeom prst="roundRect">
            <a:avLst>
              <a:gd name="adj" fmla="val 3750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4434840" y="1600200"/>
            <a:ext cx="3246120" cy="548640"/>
          </a:xfrm>
          <a:prstGeom prst="roundRect">
            <a:avLst>
              <a:gd name="adj" fmla="val 20000"/>
            </a:avLst>
          </a:prstGeom>
          <a:solidFill>
            <a:srgbClr val="EDF8FA"/>
          </a:solidFill>
          <a:ln w="12700">
            <a:solidFill>
              <a:srgbClr val="C9E6EA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4663440" y="1792224"/>
            <a:ext cx="278892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Full Container Order</a:t>
            </a:r>
            <a:endParaRPr lang="en-US" sz="1050" dirty="0"/>
          </a:p>
        </p:txBody>
      </p:sp>
      <p:sp>
        <p:nvSpPr>
          <p:cNvPr id="25" name="Text 22"/>
          <p:cNvSpPr/>
          <p:nvPr/>
        </p:nvSpPr>
        <p:spPr>
          <a:xfrm>
            <a:off x="4937760" y="2331720"/>
            <a:ext cx="237744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4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• Bulk shipment</a:t>
            </a:r>
            <a:endParaRPr lang="en-US" sz="840" dirty="0"/>
          </a:p>
        </p:txBody>
      </p:sp>
      <p:sp>
        <p:nvSpPr>
          <p:cNvPr id="26" name="Text 23"/>
          <p:cNvSpPr/>
          <p:nvPr/>
        </p:nvSpPr>
        <p:spPr>
          <a:xfrm>
            <a:off x="4937760" y="2633472"/>
            <a:ext cx="237744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4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• 20ft / 40ft container</a:t>
            </a:r>
            <a:endParaRPr lang="en-US" sz="840" dirty="0"/>
          </a:p>
        </p:txBody>
      </p:sp>
      <p:sp>
        <p:nvSpPr>
          <p:cNvPr id="27" name="Text 24"/>
          <p:cNvSpPr/>
          <p:nvPr/>
        </p:nvSpPr>
        <p:spPr>
          <a:xfrm>
            <a:off x="4937760" y="2935224"/>
            <a:ext cx="237744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4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• Lower logistics cost</a:t>
            </a:r>
            <a:endParaRPr lang="en-US" sz="840" dirty="0"/>
          </a:p>
        </p:txBody>
      </p:sp>
      <p:sp>
        <p:nvSpPr>
          <p:cNvPr id="28" name="Text 25"/>
          <p:cNvSpPr/>
          <p:nvPr/>
        </p:nvSpPr>
        <p:spPr>
          <a:xfrm>
            <a:off x="4937760" y="3236976"/>
            <a:ext cx="237744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4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• Stable supply</a:t>
            </a:r>
            <a:endParaRPr lang="en-US" sz="840" dirty="0"/>
          </a:p>
        </p:txBody>
      </p:sp>
      <p:sp>
        <p:nvSpPr>
          <p:cNvPr id="29" name="Text 26"/>
          <p:cNvSpPr/>
          <p:nvPr/>
        </p:nvSpPr>
        <p:spPr>
          <a:xfrm>
            <a:off x="4937760" y="3538728"/>
            <a:ext cx="237744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4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• Order follow-up</a:t>
            </a:r>
            <a:endParaRPr lang="en-US" sz="840" dirty="0"/>
          </a:p>
        </p:txBody>
      </p:sp>
      <p:sp>
        <p:nvSpPr>
          <p:cNvPr id="30" name="Text 27"/>
          <p:cNvSpPr/>
          <p:nvPr/>
        </p:nvSpPr>
        <p:spPr>
          <a:xfrm>
            <a:off x="4937760" y="3840480"/>
            <a:ext cx="237744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4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• Regular procurement</a:t>
            </a:r>
            <a:endParaRPr lang="en-US" sz="840" dirty="0"/>
          </a:p>
        </p:txBody>
      </p:sp>
      <p:sp>
        <p:nvSpPr>
          <p:cNvPr id="31" name="Shape 28"/>
          <p:cNvSpPr/>
          <p:nvPr/>
        </p:nvSpPr>
        <p:spPr>
          <a:xfrm>
            <a:off x="8183880" y="1600200"/>
            <a:ext cx="3246120" cy="2926080"/>
          </a:xfrm>
          <a:prstGeom prst="roundRect">
            <a:avLst>
              <a:gd name="adj" fmla="val 3750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sp>
        <p:nvSpPr>
          <p:cNvPr id="32" name="Shape 29"/>
          <p:cNvSpPr/>
          <p:nvPr/>
        </p:nvSpPr>
        <p:spPr>
          <a:xfrm>
            <a:off x="8183880" y="1600200"/>
            <a:ext cx="3246120" cy="548640"/>
          </a:xfrm>
          <a:prstGeom prst="roundRect">
            <a:avLst>
              <a:gd name="adj" fmla="val 20000"/>
            </a:avLst>
          </a:prstGeom>
          <a:solidFill>
            <a:srgbClr val="EDF8FA"/>
          </a:solidFill>
          <a:ln w="12700">
            <a:solidFill>
              <a:srgbClr val="C9E6EA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8412480" y="1792224"/>
            <a:ext cx="278892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Distributor Cooperation</a:t>
            </a:r>
            <a:endParaRPr lang="en-US" sz="1050" dirty="0"/>
          </a:p>
        </p:txBody>
      </p:sp>
      <p:sp>
        <p:nvSpPr>
          <p:cNvPr id="34" name="Text 31"/>
          <p:cNvSpPr/>
          <p:nvPr/>
        </p:nvSpPr>
        <p:spPr>
          <a:xfrm>
            <a:off x="8686800" y="2331720"/>
            <a:ext cx="237744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4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• Long-term price support</a:t>
            </a:r>
            <a:endParaRPr lang="en-US" sz="840" dirty="0"/>
          </a:p>
        </p:txBody>
      </p:sp>
      <p:sp>
        <p:nvSpPr>
          <p:cNvPr id="35" name="Text 32"/>
          <p:cNvSpPr/>
          <p:nvPr/>
        </p:nvSpPr>
        <p:spPr>
          <a:xfrm>
            <a:off x="8686800" y="2633472"/>
            <a:ext cx="237744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4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• Marketing materials</a:t>
            </a:r>
            <a:endParaRPr lang="en-US" sz="840" dirty="0"/>
          </a:p>
        </p:txBody>
      </p:sp>
      <p:sp>
        <p:nvSpPr>
          <p:cNvPr id="36" name="Text 33"/>
          <p:cNvSpPr/>
          <p:nvPr/>
        </p:nvSpPr>
        <p:spPr>
          <a:xfrm>
            <a:off x="8686800" y="2935224"/>
            <a:ext cx="237744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4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• Regional market growth</a:t>
            </a:r>
            <a:endParaRPr lang="en-US" sz="840" dirty="0"/>
          </a:p>
        </p:txBody>
      </p:sp>
      <p:sp>
        <p:nvSpPr>
          <p:cNvPr id="37" name="Text 34"/>
          <p:cNvSpPr/>
          <p:nvPr/>
        </p:nvSpPr>
        <p:spPr>
          <a:xfrm>
            <a:off x="8686800" y="3236976"/>
            <a:ext cx="237744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4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• Product training</a:t>
            </a:r>
            <a:endParaRPr lang="en-US" sz="840" dirty="0"/>
          </a:p>
        </p:txBody>
      </p:sp>
      <p:sp>
        <p:nvSpPr>
          <p:cNvPr id="38" name="Text 35"/>
          <p:cNvSpPr/>
          <p:nvPr/>
        </p:nvSpPr>
        <p:spPr>
          <a:xfrm>
            <a:off x="8686800" y="3538728"/>
            <a:ext cx="237744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4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• Priority order service</a:t>
            </a:r>
            <a:endParaRPr lang="en-US" sz="840" dirty="0"/>
          </a:p>
        </p:txBody>
      </p:sp>
      <p:sp>
        <p:nvSpPr>
          <p:cNvPr id="39" name="Text 36"/>
          <p:cNvSpPr/>
          <p:nvPr/>
        </p:nvSpPr>
        <p:spPr>
          <a:xfrm>
            <a:off x="8686800" y="3840480"/>
            <a:ext cx="2377440" cy="14630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4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• Partner development</a:t>
            </a:r>
            <a:endParaRPr lang="en-US" sz="840" dirty="0"/>
          </a:p>
        </p:txBody>
      </p:sp>
      <p:pic>
        <p:nvPicPr>
          <p:cNvPr id="40" name="Image 1" descr="/mnt/data/partnership_banner_simple.png"/>
          <p:cNvPicPr>
            <a:picLocks noChangeAspect="1"/>
          </p:cNvPicPr>
          <p:nvPr/>
        </p:nvPicPr>
        <p:blipFill>
          <a:blip r:embed="rId2"/>
          <a:srcRect t="31567" b="31567"/>
          <a:stretch>
            <a:fillRect/>
          </a:stretch>
        </p:blipFill>
        <p:spPr>
          <a:xfrm>
            <a:off x="1143000" y="4892040"/>
            <a:ext cx="9921240" cy="96012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全球网络与物流连接.png"/>
          <p:cNvPicPr>
            <a:picLocks noChangeAspect="1"/>
          </p:cNvPicPr>
          <p:nvPr/>
        </p:nvPicPr>
        <p:blipFill>
          <a:blip r:embed="rId1"/>
          <a:srcRect l="22233" r="2223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3A53">
              <a:alpha val="92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pic>
        <p:nvPicPr>
          <p:cNvPr id="4" name="Image 1" descr="/mnt/data/2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599806"/>
            <a:ext cx="2057400" cy="37315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94360" y="1691640"/>
            <a:ext cx="4389120" cy="5120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Thank You</a:t>
            </a:r>
            <a:endParaRPr lang="en-US" sz="3000" dirty="0"/>
          </a:p>
        </p:txBody>
      </p:sp>
      <p:sp>
        <p:nvSpPr>
          <p:cNvPr id="6" name="Shape 2"/>
          <p:cNvSpPr/>
          <p:nvPr/>
        </p:nvSpPr>
        <p:spPr>
          <a:xfrm>
            <a:off x="594360" y="2331720"/>
            <a:ext cx="914400" cy="0"/>
          </a:xfrm>
          <a:prstGeom prst="line">
            <a:avLst/>
          </a:prstGeom>
          <a:noFill/>
          <a:ln w="12700">
            <a:solidFill>
              <a:srgbClr val="E95C3C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594360" y="2651760"/>
            <a:ext cx="5394960" cy="29260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We look forward to building long-term cooperation with you.</a:t>
            </a:r>
            <a:endParaRPr lang="en-US" sz="1500" dirty="0"/>
          </a:p>
        </p:txBody>
      </p:sp>
      <p:sp>
        <p:nvSpPr>
          <p:cNvPr id="8" name="Shape 4"/>
          <p:cNvSpPr/>
          <p:nvPr/>
        </p:nvSpPr>
        <p:spPr>
          <a:xfrm>
            <a:off x="594360" y="4160520"/>
            <a:ext cx="4983480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868680" y="4407408"/>
            <a:ext cx="2011680" cy="2011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Contact Information</a:t>
            </a:r>
            <a:endParaRPr lang="en-US" sz="1150" dirty="0"/>
          </a:p>
        </p:txBody>
      </p:sp>
      <p:sp>
        <p:nvSpPr>
          <p:cNvPr id="10" name="Text 6"/>
          <p:cNvSpPr/>
          <p:nvPr/>
        </p:nvSpPr>
        <p:spPr>
          <a:xfrm>
            <a:off x="868680" y="4658995"/>
            <a:ext cx="4434840" cy="7035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Name: LUCY </a:t>
            </a:r>
            <a:br>
              <a:rPr lang="en-US" sz="82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</a:br>
            <a:br>
              <a:rPr lang="en-US" sz="82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</a:br>
            <a:r>
              <a:rPr lang="en-US" sz="82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WhatsApp: +</a:t>
            </a:r>
            <a:r>
              <a:rPr lang="en-US" altLang="zh-CN" sz="820">
                <a:sym typeface="+mn-ea"/>
              </a:rPr>
              <a:t>86 150 6612 7396</a:t>
            </a:r>
            <a:r>
              <a:rPr lang="en-US" sz="82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   |   Email: </a:t>
            </a:r>
            <a:r>
              <a:rPr lang="en-US" altLang="zh-CN" sz="820">
                <a:sym typeface="+mn-ea"/>
              </a:rPr>
              <a:t>LUCY@SMCWATERTANK.COM</a:t>
            </a:r>
            <a:endParaRPr lang="en-US" sz="820" dirty="0"/>
          </a:p>
          <a:p>
            <a:pPr marL="0" indent="0">
              <a:buNone/>
            </a:pPr>
            <a:r>
              <a:rPr lang="en-US" sz="82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Website: www.smcwatertank.com   |   Address:  Jinan,Shandong, China</a:t>
            </a:r>
            <a:endParaRPr lang="en-US" sz="820" dirty="0"/>
          </a:p>
        </p:txBody>
      </p:sp>
      <p:sp>
        <p:nvSpPr>
          <p:cNvPr id="11" name="Shape 7"/>
          <p:cNvSpPr/>
          <p:nvPr/>
        </p:nvSpPr>
        <p:spPr>
          <a:xfrm>
            <a:off x="594360" y="5715000"/>
            <a:ext cx="2560320" cy="320040"/>
          </a:xfrm>
          <a:prstGeom prst="roundRect">
            <a:avLst>
              <a:gd name="adj" fmla="val 34286"/>
            </a:avLst>
          </a:prstGeom>
          <a:solidFill>
            <a:srgbClr val="E95C3C"/>
          </a:solidFill>
          <a:ln w="12700">
            <a:solidFill>
              <a:srgbClr val="E95C3C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667512" y="5792724"/>
            <a:ext cx="2414016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Quality Water Storage · Serving the World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C"/>
          </a:solidFill>
          <a:ln w="12700">
            <a:solidFill>
              <a:srgbClr val="F7FBF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11A6B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2191695" cy="512064"/>
          </a:xfrm>
          <a:prstGeom prst="rect">
            <a:avLst/>
          </a:prstGeom>
          <a:solidFill>
            <a:srgbClr val="0B3A5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240280" y="155448"/>
            <a:ext cx="201168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SMC GRP WATER TANK</a:t>
            </a:r>
            <a:endParaRPr lang="en-US" sz="780" dirty="0"/>
          </a:p>
        </p:txBody>
      </p:sp>
      <p:pic>
        <p:nvPicPr>
          <p:cNvPr id="6" name="Image 0" descr="/mnt/data/2-2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480" y="92628"/>
            <a:ext cx="1600200" cy="29023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777240"/>
            <a:ext cx="5303520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Company Advantages at a Glance</a:t>
            </a:r>
            <a:endParaRPr lang="en-US" sz="2200" dirty="0"/>
          </a:p>
        </p:txBody>
      </p:sp>
      <p:sp>
        <p:nvSpPr>
          <p:cNvPr id="8" name="Shape 5"/>
          <p:cNvSpPr/>
          <p:nvPr/>
        </p:nvSpPr>
        <p:spPr>
          <a:xfrm>
            <a:off x="502920" y="1243584"/>
            <a:ext cx="685800" cy="0"/>
          </a:xfrm>
          <a:prstGeom prst="line">
            <a:avLst/>
          </a:prstGeom>
          <a:noFill/>
          <a:ln w="12700">
            <a:solidFill>
              <a:srgbClr val="E95C3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02920" y="1371600"/>
            <a:ext cx="530352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8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Make your customer understand our value within the first page.</a:t>
            </a:r>
            <a:endParaRPr lang="en-US" sz="980" dirty="0"/>
          </a:p>
        </p:txBody>
      </p:sp>
      <p:sp>
        <p:nvSpPr>
          <p:cNvPr id="10" name="Shape 7"/>
          <p:cNvSpPr/>
          <p:nvPr/>
        </p:nvSpPr>
        <p:spPr>
          <a:xfrm>
            <a:off x="502920" y="6473952"/>
            <a:ext cx="10972800" cy="0"/>
          </a:xfrm>
          <a:prstGeom prst="line">
            <a:avLst/>
          </a:prstGeom>
          <a:noFill/>
          <a:ln w="12700">
            <a:solidFill>
              <a:srgbClr val="C9E6EA">
                <a:alpha val="65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2920" y="6565392"/>
            <a:ext cx="86868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6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Jinan Qianyan Technology Co., Ltd.  ·  GRP Water Tank &amp; FRP Products Export Service</a:t>
            </a:r>
            <a:endParaRPr lang="en-US" sz="660" dirty="0"/>
          </a:p>
        </p:txBody>
      </p:sp>
      <p:sp>
        <p:nvSpPr>
          <p:cNvPr id="12" name="Text 9"/>
          <p:cNvSpPr/>
          <p:nvPr/>
        </p:nvSpPr>
        <p:spPr>
          <a:xfrm>
            <a:off x="11155680" y="6528816"/>
            <a:ext cx="41148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8EA3A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02</a:t>
            </a:r>
            <a:endParaRPr lang="en-US" sz="750" dirty="0"/>
          </a:p>
        </p:txBody>
      </p:sp>
      <p:sp>
        <p:nvSpPr>
          <p:cNvPr id="13" name="Shape 10"/>
          <p:cNvSpPr/>
          <p:nvPr/>
        </p:nvSpPr>
        <p:spPr>
          <a:xfrm>
            <a:off x="502920" y="1691640"/>
            <a:ext cx="5349240" cy="3337560"/>
          </a:xfrm>
          <a:prstGeom prst="roundRect">
            <a:avLst>
              <a:gd name="adj" fmla="val 3288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pic>
        <p:nvPicPr>
          <p:cNvPr id="14" name="Image 1" descr="/mnt/data/工厂图c.png"/>
          <p:cNvPicPr>
            <a:picLocks noChangeAspect="1"/>
          </p:cNvPicPr>
          <p:nvPr/>
        </p:nvPicPr>
        <p:blipFill>
          <a:blip r:embed="rId2"/>
          <a:srcRect l="4711" r="4711"/>
          <a:stretch>
            <a:fillRect/>
          </a:stretch>
        </p:blipFill>
        <p:spPr>
          <a:xfrm>
            <a:off x="521208" y="1709928"/>
            <a:ext cx="5312664" cy="3300984"/>
          </a:xfrm>
          <a:prstGeom prst="rect">
            <a:avLst/>
          </a:prstGeom>
        </p:spPr>
      </p:pic>
      <p:sp>
        <p:nvSpPr>
          <p:cNvPr id="15" name="Shape 11"/>
          <p:cNvSpPr/>
          <p:nvPr/>
        </p:nvSpPr>
        <p:spPr>
          <a:xfrm>
            <a:off x="6172200" y="1719072"/>
            <a:ext cx="1234440" cy="1143000"/>
          </a:xfrm>
          <a:prstGeom prst="roundRect">
            <a:avLst>
              <a:gd name="adj" fmla="val 9600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6172200" y="1920240"/>
            <a:ext cx="123444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15+</a:t>
            </a:r>
            <a:endParaRPr lang="en-US" sz="2200" dirty="0"/>
          </a:p>
        </p:txBody>
      </p:sp>
      <p:sp>
        <p:nvSpPr>
          <p:cNvPr id="17" name="Text 13"/>
          <p:cNvSpPr/>
          <p:nvPr/>
        </p:nvSpPr>
        <p:spPr>
          <a:xfrm>
            <a:off x="6281928" y="2359152"/>
            <a:ext cx="1005840" cy="2286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Years Experience</a:t>
            </a:r>
            <a:endParaRPr lang="en-US" sz="750" dirty="0"/>
          </a:p>
        </p:txBody>
      </p:sp>
      <p:sp>
        <p:nvSpPr>
          <p:cNvPr id="18" name="Shape 14"/>
          <p:cNvSpPr/>
          <p:nvPr/>
        </p:nvSpPr>
        <p:spPr>
          <a:xfrm>
            <a:off x="7680960" y="1719072"/>
            <a:ext cx="1234440" cy="1143000"/>
          </a:xfrm>
          <a:prstGeom prst="roundRect">
            <a:avLst>
              <a:gd name="adj" fmla="val 9600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7680960" y="1920240"/>
            <a:ext cx="123444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1A6B8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1500+</a:t>
            </a:r>
            <a:endParaRPr lang="en-US" sz="2200" dirty="0"/>
          </a:p>
        </p:txBody>
      </p:sp>
      <p:sp>
        <p:nvSpPr>
          <p:cNvPr id="20" name="Text 16"/>
          <p:cNvSpPr/>
          <p:nvPr/>
        </p:nvSpPr>
        <p:spPr>
          <a:xfrm>
            <a:off x="7790688" y="2359152"/>
            <a:ext cx="1005840" cy="2286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Projects Served</a:t>
            </a:r>
            <a:endParaRPr lang="en-US" sz="750" dirty="0"/>
          </a:p>
        </p:txBody>
      </p:sp>
      <p:sp>
        <p:nvSpPr>
          <p:cNvPr id="21" name="Shape 17"/>
          <p:cNvSpPr/>
          <p:nvPr/>
        </p:nvSpPr>
        <p:spPr>
          <a:xfrm>
            <a:off x="9189720" y="1719072"/>
            <a:ext cx="1234440" cy="1143000"/>
          </a:xfrm>
          <a:prstGeom prst="roundRect">
            <a:avLst>
              <a:gd name="adj" fmla="val 9600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9189720" y="1920240"/>
            <a:ext cx="123444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1A6B8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120+</a:t>
            </a:r>
            <a:endParaRPr lang="en-US" sz="2200" dirty="0"/>
          </a:p>
        </p:txBody>
      </p:sp>
      <p:sp>
        <p:nvSpPr>
          <p:cNvPr id="23" name="Text 19"/>
          <p:cNvSpPr/>
          <p:nvPr/>
        </p:nvSpPr>
        <p:spPr>
          <a:xfrm>
            <a:off x="9299448" y="2359152"/>
            <a:ext cx="1005840" cy="2286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Global Partners</a:t>
            </a:r>
            <a:endParaRPr lang="en-US" sz="750" dirty="0"/>
          </a:p>
        </p:txBody>
      </p:sp>
      <p:sp>
        <p:nvSpPr>
          <p:cNvPr id="24" name="Shape 20"/>
          <p:cNvSpPr/>
          <p:nvPr/>
        </p:nvSpPr>
        <p:spPr>
          <a:xfrm>
            <a:off x="10698480" y="1719072"/>
            <a:ext cx="1234440" cy="1143000"/>
          </a:xfrm>
          <a:prstGeom prst="roundRect">
            <a:avLst>
              <a:gd name="adj" fmla="val 9600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sp>
        <p:nvSpPr>
          <p:cNvPr id="25" name="Text 21"/>
          <p:cNvSpPr/>
          <p:nvPr/>
        </p:nvSpPr>
        <p:spPr>
          <a:xfrm>
            <a:off x="10698480" y="1920240"/>
            <a:ext cx="123444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1A6B8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24H</a:t>
            </a:r>
            <a:endParaRPr lang="en-US" sz="2200" dirty="0"/>
          </a:p>
        </p:txBody>
      </p:sp>
      <p:sp>
        <p:nvSpPr>
          <p:cNvPr id="26" name="Text 22"/>
          <p:cNvSpPr/>
          <p:nvPr/>
        </p:nvSpPr>
        <p:spPr>
          <a:xfrm>
            <a:off x="10808208" y="2359152"/>
            <a:ext cx="1005840" cy="2286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After-Sales Response</a:t>
            </a:r>
            <a:endParaRPr lang="en-US" sz="750" dirty="0"/>
          </a:p>
        </p:txBody>
      </p:sp>
      <p:sp>
        <p:nvSpPr>
          <p:cNvPr id="27" name="Shape 23"/>
          <p:cNvSpPr/>
          <p:nvPr/>
        </p:nvSpPr>
        <p:spPr>
          <a:xfrm>
            <a:off x="6172200" y="3154680"/>
            <a:ext cx="4617720" cy="530352"/>
          </a:xfrm>
          <a:prstGeom prst="roundRect">
            <a:avLst>
              <a:gd name="adj" fmla="val 20690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sp>
        <p:nvSpPr>
          <p:cNvPr id="28" name="Text 24"/>
          <p:cNvSpPr/>
          <p:nvPr/>
        </p:nvSpPr>
        <p:spPr>
          <a:xfrm>
            <a:off x="6446520" y="3255264"/>
            <a:ext cx="173736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Reliable Supply Chain</a:t>
            </a:r>
            <a:endParaRPr lang="en-US" sz="1000" dirty="0"/>
          </a:p>
        </p:txBody>
      </p:sp>
      <p:sp>
        <p:nvSpPr>
          <p:cNvPr id="29" name="Text 25"/>
          <p:cNvSpPr/>
          <p:nvPr/>
        </p:nvSpPr>
        <p:spPr>
          <a:xfrm>
            <a:off x="8229600" y="3246120"/>
            <a:ext cx="23317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88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Factory-backed production resources and stable export order follow-up.</a:t>
            </a:r>
            <a:endParaRPr lang="en-US" sz="880" dirty="0">
              <a:solidFill>
                <a:srgbClr val="59717B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-120"/>
            </a:endParaRPr>
          </a:p>
        </p:txBody>
      </p:sp>
      <p:sp>
        <p:nvSpPr>
          <p:cNvPr id="30" name="Shape 26"/>
          <p:cNvSpPr/>
          <p:nvPr/>
        </p:nvSpPr>
        <p:spPr>
          <a:xfrm>
            <a:off x="6172200" y="3867912"/>
            <a:ext cx="4617720" cy="530352"/>
          </a:xfrm>
          <a:prstGeom prst="roundRect">
            <a:avLst>
              <a:gd name="adj" fmla="val 20690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sp>
        <p:nvSpPr>
          <p:cNvPr id="31" name="Text 27"/>
          <p:cNvSpPr/>
          <p:nvPr/>
        </p:nvSpPr>
        <p:spPr>
          <a:xfrm>
            <a:off x="6446520" y="3968496"/>
            <a:ext cx="173736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Strict Quality Control</a:t>
            </a:r>
            <a:endParaRPr lang="en-US" sz="1000" dirty="0"/>
          </a:p>
        </p:txBody>
      </p:sp>
      <p:sp>
        <p:nvSpPr>
          <p:cNvPr id="32" name="Text 28"/>
          <p:cNvSpPr/>
          <p:nvPr/>
        </p:nvSpPr>
        <p:spPr>
          <a:xfrm>
            <a:off x="8229600" y="3959352"/>
            <a:ext cx="23317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88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Inspection follow-up from product selection to packing and delivery.</a:t>
            </a:r>
            <a:endParaRPr lang="en-US" sz="880" dirty="0">
              <a:solidFill>
                <a:srgbClr val="59717B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-120"/>
            </a:endParaRPr>
          </a:p>
        </p:txBody>
      </p:sp>
      <p:sp>
        <p:nvSpPr>
          <p:cNvPr id="33" name="Shape 29"/>
          <p:cNvSpPr/>
          <p:nvPr/>
        </p:nvSpPr>
        <p:spPr>
          <a:xfrm>
            <a:off x="6172200" y="4581144"/>
            <a:ext cx="4617720" cy="530352"/>
          </a:xfrm>
          <a:prstGeom prst="roundRect">
            <a:avLst>
              <a:gd name="adj" fmla="val 20690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sp>
        <p:nvSpPr>
          <p:cNvPr id="34" name="Text 30"/>
          <p:cNvSpPr/>
          <p:nvPr/>
        </p:nvSpPr>
        <p:spPr>
          <a:xfrm>
            <a:off x="6446520" y="4681728"/>
            <a:ext cx="173736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Global Trade Support</a:t>
            </a:r>
            <a:endParaRPr lang="en-US" sz="1000" dirty="0"/>
          </a:p>
        </p:txBody>
      </p:sp>
      <p:sp>
        <p:nvSpPr>
          <p:cNvPr id="35" name="Text 31"/>
          <p:cNvSpPr/>
          <p:nvPr/>
        </p:nvSpPr>
        <p:spPr>
          <a:xfrm>
            <a:off x="8229600" y="4672584"/>
            <a:ext cx="23317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88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Quotation, documentation, container loading and logistics coordination.</a:t>
            </a:r>
            <a:endParaRPr lang="en-US" sz="880" dirty="0">
              <a:solidFill>
                <a:srgbClr val="59717B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-120"/>
            </a:endParaRPr>
          </a:p>
        </p:txBody>
      </p:sp>
      <p:sp>
        <p:nvSpPr>
          <p:cNvPr id="36" name="Shape 32"/>
          <p:cNvSpPr/>
          <p:nvPr/>
        </p:nvSpPr>
        <p:spPr>
          <a:xfrm>
            <a:off x="6172200" y="5294376"/>
            <a:ext cx="4617720" cy="530352"/>
          </a:xfrm>
          <a:prstGeom prst="roundRect">
            <a:avLst>
              <a:gd name="adj" fmla="val 20690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sp>
        <p:nvSpPr>
          <p:cNvPr id="37" name="Text 33"/>
          <p:cNvSpPr/>
          <p:nvPr/>
        </p:nvSpPr>
        <p:spPr>
          <a:xfrm>
            <a:off x="6446520" y="5394960"/>
            <a:ext cx="173736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Project-Based Service</a:t>
            </a:r>
            <a:endParaRPr lang="en-US" sz="1000" dirty="0"/>
          </a:p>
        </p:txBody>
      </p:sp>
      <p:sp>
        <p:nvSpPr>
          <p:cNvPr id="38" name="Text 34"/>
          <p:cNvSpPr/>
          <p:nvPr/>
        </p:nvSpPr>
        <p:spPr>
          <a:xfrm>
            <a:off x="8229600" y="5385816"/>
            <a:ext cx="233172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88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Tank sizing, accessories, packaging and after-sales support for each project.</a:t>
            </a:r>
            <a:endParaRPr lang="en-US" sz="880" dirty="0">
              <a:solidFill>
                <a:srgbClr val="59717B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-12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C"/>
          </a:solidFill>
          <a:ln w="12700">
            <a:solidFill>
              <a:srgbClr val="F7FBF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11A6B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2191695" cy="512064"/>
          </a:xfrm>
          <a:prstGeom prst="rect">
            <a:avLst/>
          </a:prstGeom>
          <a:solidFill>
            <a:srgbClr val="0B3A5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240280" y="155448"/>
            <a:ext cx="201168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SMC GRP WATER TANK</a:t>
            </a:r>
            <a:endParaRPr lang="en-US" sz="780" dirty="0"/>
          </a:p>
        </p:txBody>
      </p:sp>
      <p:pic>
        <p:nvPicPr>
          <p:cNvPr id="6" name="Image 0" descr="/mnt/data/2-2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480" y="92628"/>
            <a:ext cx="1600200" cy="29023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777240"/>
            <a:ext cx="5303520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Company Profile</a:t>
            </a:r>
            <a:endParaRPr lang="en-US" sz="2200" dirty="0"/>
          </a:p>
        </p:txBody>
      </p:sp>
      <p:sp>
        <p:nvSpPr>
          <p:cNvPr id="8" name="Shape 5"/>
          <p:cNvSpPr/>
          <p:nvPr/>
        </p:nvSpPr>
        <p:spPr>
          <a:xfrm>
            <a:off x="502920" y="1243584"/>
            <a:ext cx="685800" cy="0"/>
          </a:xfrm>
          <a:prstGeom prst="line">
            <a:avLst/>
          </a:prstGeom>
          <a:noFill/>
          <a:ln w="12700">
            <a:solidFill>
              <a:srgbClr val="E95C3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02920" y="1371600"/>
            <a:ext cx="530352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8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Professional international trading company for GRP water tank and FRP products.</a:t>
            </a:r>
            <a:endParaRPr lang="en-US" sz="980" dirty="0"/>
          </a:p>
        </p:txBody>
      </p:sp>
      <p:sp>
        <p:nvSpPr>
          <p:cNvPr id="10" name="Shape 7"/>
          <p:cNvSpPr/>
          <p:nvPr/>
        </p:nvSpPr>
        <p:spPr>
          <a:xfrm>
            <a:off x="502920" y="6473952"/>
            <a:ext cx="10972800" cy="0"/>
          </a:xfrm>
          <a:prstGeom prst="line">
            <a:avLst/>
          </a:prstGeom>
          <a:noFill/>
          <a:ln w="12700">
            <a:solidFill>
              <a:srgbClr val="C9E6EA">
                <a:alpha val="65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2920" y="6565392"/>
            <a:ext cx="86868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6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Jinan Qianyan Technology Co., Ltd.  ·  GRP Water Tank &amp; FRP Products Export Service</a:t>
            </a:r>
            <a:endParaRPr lang="en-US" sz="660" dirty="0"/>
          </a:p>
        </p:txBody>
      </p:sp>
      <p:sp>
        <p:nvSpPr>
          <p:cNvPr id="12" name="Text 9"/>
          <p:cNvSpPr/>
          <p:nvPr/>
        </p:nvSpPr>
        <p:spPr>
          <a:xfrm>
            <a:off x="11155680" y="6528816"/>
            <a:ext cx="41148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8EA3A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03</a:t>
            </a:r>
            <a:endParaRPr lang="en-US" sz="750" dirty="0"/>
          </a:p>
        </p:txBody>
      </p:sp>
      <p:sp>
        <p:nvSpPr>
          <p:cNvPr id="13" name="Shape 10"/>
          <p:cNvSpPr/>
          <p:nvPr/>
        </p:nvSpPr>
        <p:spPr>
          <a:xfrm>
            <a:off x="640080" y="1645920"/>
            <a:ext cx="5120640" cy="3886200"/>
          </a:xfrm>
          <a:prstGeom prst="roundRect">
            <a:avLst>
              <a:gd name="adj" fmla="val 2824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1965960"/>
            <a:ext cx="4480560" cy="82296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QIAN YAN focuses on international trade of GRP sectional water tanks and related water storage products. We provide professional product selection, reliable supply coordination, export packing, container loading and after-sales service for global customers.</a:t>
            </a:r>
            <a:endParaRPr lang="en-US" sz="1120" dirty="0"/>
          </a:p>
        </p:txBody>
      </p:sp>
      <p:sp>
        <p:nvSpPr>
          <p:cNvPr id="15" name="Text 12"/>
          <p:cNvSpPr/>
          <p:nvPr/>
        </p:nvSpPr>
        <p:spPr>
          <a:xfrm>
            <a:off x="914400" y="2971800"/>
            <a:ext cx="2286000" cy="2011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Core Product Lines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914400" y="3337560"/>
            <a:ext cx="4434840" cy="1005840"/>
          </a:xfrm>
          <a:prstGeom prst="rect">
            <a:avLst/>
          </a:prstGeom>
          <a:noFill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• GRP / SMC sectional water tanks</a:t>
            </a: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• Stainless steel and galvanized water tanks</a:t>
            </a: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• Underground FRP tanks and FRP storage tanks</a:t>
            </a: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• FRP pipes, towers, grating and profiles</a:t>
            </a:r>
            <a:endParaRPr lang="en-US" sz="950" dirty="0"/>
          </a:p>
        </p:txBody>
      </p:sp>
      <p:sp>
        <p:nvSpPr>
          <p:cNvPr id="17" name="Text 14"/>
          <p:cNvSpPr/>
          <p:nvPr/>
        </p:nvSpPr>
        <p:spPr>
          <a:xfrm>
            <a:off x="914400" y="4663440"/>
            <a:ext cx="141732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Our Positioning</a:t>
            </a:r>
            <a:endParaRPr lang="en-US" sz="1080" dirty="0"/>
          </a:p>
        </p:txBody>
      </p:sp>
      <p:sp>
        <p:nvSpPr>
          <p:cNvPr id="18" name="Text 15"/>
          <p:cNvSpPr/>
          <p:nvPr/>
        </p:nvSpPr>
        <p:spPr>
          <a:xfrm>
            <a:off x="2834640" y="4645152"/>
            <a:ext cx="2377440" cy="201168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One-stop export partner for water storage and FRP engineering products.</a:t>
            </a:r>
            <a:endParaRPr lang="en-US" sz="850" dirty="0"/>
          </a:p>
        </p:txBody>
      </p:sp>
      <p:sp>
        <p:nvSpPr>
          <p:cNvPr id="19" name="Shape 16"/>
          <p:cNvSpPr/>
          <p:nvPr/>
        </p:nvSpPr>
        <p:spPr>
          <a:xfrm>
            <a:off x="6080760" y="1645920"/>
            <a:ext cx="5349240" cy="3886200"/>
          </a:xfrm>
          <a:prstGeom prst="roundRect">
            <a:avLst>
              <a:gd name="adj" fmla="val 2824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pic>
        <p:nvPicPr>
          <p:cNvPr id="20" name="Image 1" descr="/mnt/data/千燕科技工业园全景.png"/>
          <p:cNvPicPr>
            <a:picLocks noChangeAspect="1"/>
          </p:cNvPicPr>
          <p:nvPr/>
        </p:nvPicPr>
        <p:blipFill>
          <a:blip r:embed="rId2"/>
          <a:srcRect l="11166" r="11166"/>
          <a:stretch>
            <a:fillRect/>
          </a:stretch>
        </p:blipFill>
        <p:spPr>
          <a:xfrm>
            <a:off x="6099048" y="1664208"/>
            <a:ext cx="5312664" cy="38496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C"/>
          </a:solidFill>
          <a:ln w="12700">
            <a:solidFill>
              <a:srgbClr val="F7FBF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11A6B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2191695" cy="512064"/>
          </a:xfrm>
          <a:prstGeom prst="rect">
            <a:avLst/>
          </a:prstGeom>
          <a:solidFill>
            <a:srgbClr val="0B3A5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240280" y="155448"/>
            <a:ext cx="201168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SMC GRP WATER TANK</a:t>
            </a:r>
            <a:endParaRPr lang="en-US" sz="780" dirty="0"/>
          </a:p>
        </p:txBody>
      </p:sp>
      <p:pic>
        <p:nvPicPr>
          <p:cNvPr id="6" name="Image 0" descr="/mnt/data/2-2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480" y="92628"/>
            <a:ext cx="1600200" cy="29023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777240"/>
            <a:ext cx="5303520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Why Choose Us</a:t>
            </a:r>
            <a:endParaRPr lang="en-US" sz="2200" dirty="0"/>
          </a:p>
        </p:txBody>
      </p:sp>
      <p:sp>
        <p:nvSpPr>
          <p:cNvPr id="8" name="Shape 5"/>
          <p:cNvSpPr/>
          <p:nvPr/>
        </p:nvSpPr>
        <p:spPr>
          <a:xfrm>
            <a:off x="502920" y="1243584"/>
            <a:ext cx="685800" cy="0"/>
          </a:xfrm>
          <a:prstGeom prst="line">
            <a:avLst/>
          </a:prstGeom>
          <a:noFill/>
          <a:ln w="12700">
            <a:solidFill>
              <a:srgbClr val="E95C3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02920" y="1371600"/>
            <a:ext cx="530352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8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Five advantages designed for distributors, contractors and project buyers.</a:t>
            </a:r>
            <a:endParaRPr lang="en-US" sz="980" dirty="0"/>
          </a:p>
        </p:txBody>
      </p:sp>
      <p:sp>
        <p:nvSpPr>
          <p:cNvPr id="10" name="Shape 7"/>
          <p:cNvSpPr/>
          <p:nvPr/>
        </p:nvSpPr>
        <p:spPr>
          <a:xfrm>
            <a:off x="502920" y="6473952"/>
            <a:ext cx="10972800" cy="0"/>
          </a:xfrm>
          <a:prstGeom prst="line">
            <a:avLst/>
          </a:prstGeom>
          <a:noFill/>
          <a:ln w="12700">
            <a:solidFill>
              <a:srgbClr val="C9E6EA">
                <a:alpha val="65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2920" y="6565392"/>
            <a:ext cx="86868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6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Jinan Qianyan Technology Co., Ltd.  ·  GRP Water Tank &amp; FRP Products Export Service</a:t>
            </a:r>
            <a:endParaRPr lang="en-US" sz="660" dirty="0"/>
          </a:p>
        </p:txBody>
      </p:sp>
      <p:sp>
        <p:nvSpPr>
          <p:cNvPr id="12" name="Text 9"/>
          <p:cNvSpPr/>
          <p:nvPr/>
        </p:nvSpPr>
        <p:spPr>
          <a:xfrm>
            <a:off x="11155680" y="6528816"/>
            <a:ext cx="41148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8EA3A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04</a:t>
            </a:r>
            <a:endParaRPr lang="en-US" sz="750" dirty="0"/>
          </a:p>
        </p:txBody>
      </p:sp>
      <p:sp>
        <p:nvSpPr>
          <p:cNvPr id="13" name="Shape 10"/>
          <p:cNvSpPr/>
          <p:nvPr>
            <p:custDataLst>
              <p:tags r:id="rId2"/>
            </p:custDataLst>
          </p:nvPr>
        </p:nvSpPr>
        <p:spPr>
          <a:xfrm>
            <a:off x="731520" y="1627632"/>
            <a:ext cx="5074920" cy="96012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sp>
        <p:nvSpPr>
          <p:cNvPr id="14" name="Text 11"/>
          <p:cNvSpPr/>
          <p:nvPr>
            <p:custDataLst>
              <p:tags r:id="rId3"/>
            </p:custDataLst>
          </p:nvPr>
        </p:nvSpPr>
        <p:spPr>
          <a:xfrm>
            <a:off x="960120" y="1856232"/>
            <a:ext cx="457200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A6B8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01</a:t>
            </a:r>
            <a:endParaRPr lang="en-US" sz="1400" dirty="0"/>
          </a:p>
        </p:txBody>
      </p:sp>
      <p:sp>
        <p:nvSpPr>
          <p:cNvPr id="15" name="Text 12"/>
          <p:cNvSpPr/>
          <p:nvPr>
            <p:custDataLst>
              <p:tags r:id="rId4"/>
            </p:custDataLst>
          </p:nvPr>
        </p:nvSpPr>
        <p:spPr>
          <a:xfrm>
            <a:off x="1572768" y="1828800"/>
            <a:ext cx="356616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Professional Product Knowledge</a:t>
            </a:r>
            <a:endParaRPr lang="en-US" sz="1050" dirty="0"/>
          </a:p>
        </p:txBody>
      </p:sp>
      <p:sp>
        <p:nvSpPr>
          <p:cNvPr id="16" name="Text 13"/>
          <p:cNvSpPr/>
          <p:nvPr>
            <p:custDataLst>
              <p:tags r:id="rId5"/>
            </p:custDataLst>
          </p:nvPr>
        </p:nvSpPr>
        <p:spPr>
          <a:xfrm>
            <a:off x="1572768" y="2103120"/>
            <a:ext cx="384048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6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Tank structure, panel specification, accessories, installation and application guidance.</a:t>
            </a:r>
            <a:endParaRPr lang="en-US" sz="760" dirty="0"/>
          </a:p>
        </p:txBody>
      </p:sp>
      <p:sp>
        <p:nvSpPr>
          <p:cNvPr id="17" name="Shape 14"/>
          <p:cNvSpPr/>
          <p:nvPr>
            <p:custDataLst>
              <p:tags r:id="rId6"/>
            </p:custDataLst>
          </p:nvPr>
        </p:nvSpPr>
        <p:spPr>
          <a:xfrm>
            <a:off x="6217920" y="1627632"/>
            <a:ext cx="5074920" cy="96012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sp>
        <p:nvSpPr>
          <p:cNvPr id="18" name="Text 15"/>
          <p:cNvSpPr/>
          <p:nvPr>
            <p:custDataLst>
              <p:tags r:id="rId7"/>
            </p:custDataLst>
          </p:nvPr>
        </p:nvSpPr>
        <p:spPr>
          <a:xfrm>
            <a:off x="6446520" y="1856232"/>
            <a:ext cx="457200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A6B8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02</a:t>
            </a:r>
            <a:endParaRPr lang="en-US" sz="1400" dirty="0"/>
          </a:p>
        </p:txBody>
      </p:sp>
      <p:sp>
        <p:nvSpPr>
          <p:cNvPr id="19" name="Text 16"/>
          <p:cNvSpPr/>
          <p:nvPr>
            <p:custDataLst>
              <p:tags r:id="rId8"/>
            </p:custDataLst>
          </p:nvPr>
        </p:nvSpPr>
        <p:spPr>
          <a:xfrm>
            <a:off x="7059168" y="1828800"/>
            <a:ext cx="356616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Quality-Oriented Supply</a:t>
            </a:r>
            <a:endParaRPr lang="en-US" sz="1050" dirty="0"/>
          </a:p>
        </p:txBody>
      </p:sp>
      <p:sp>
        <p:nvSpPr>
          <p:cNvPr id="20" name="Text 17"/>
          <p:cNvSpPr/>
          <p:nvPr>
            <p:custDataLst>
              <p:tags r:id="rId9"/>
            </p:custDataLst>
          </p:nvPr>
        </p:nvSpPr>
        <p:spPr>
          <a:xfrm>
            <a:off x="7059168" y="2103120"/>
            <a:ext cx="384048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6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Strict follow-up during production, inspection, packaging and export loading.</a:t>
            </a:r>
            <a:endParaRPr lang="en-US" sz="760" dirty="0"/>
          </a:p>
        </p:txBody>
      </p:sp>
      <p:sp>
        <p:nvSpPr>
          <p:cNvPr id="21" name="Shape 18"/>
          <p:cNvSpPr/>
          <p:nvPr>
            <p:custDataLst>
              <p:tags r:id="rId10"/>
            </p:custDataLst>
          </p:nvPr>
        </p:nvSpPr>
        <p:spPr>
          <a:xfrm>
            <a:off x="731520" y="2926080"/>
            <a:ext cx="5074920" cy="96012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sp>
        <p:nvSpPr>
          <p:cNvPr id="22" name="Text 19"/>
          <p:cNvSpPr/>
          <p:nvPr>
            <p:custDataLst>
              <p:tags r:id="rId11"/>
            </p:custDataLst>
          </p:nvPr>
        </p:nvSpPr>
        <p:spPr>
          <a:xfrm>
            <a:off x="960120" y="3154680"/>
            <a:ext cx="457200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A6B8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03</a:t>
            </a:r>
            <a:endParaRPr lang="en-US" sz="1400" dirty="0"/>
          </a:p>
        </p:txBody>
      </p:sp>
      <p:sp>
        <p:nvSpPr>
          <p:cNvPr id="23" name="Text 20"/>
          <p:cNvSpPr/>
          <p:nvPr>
            <p:custDataLst>
              <p:tags r:id="rId12"/>
            </p:custDataLst>
          </p:nvPr>
        </p:nvSpPr>
        <p:spPr>
          <a:xfrm>
            <a:off x="1572768" y="3127248"/>
            <a:ext cx="356616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Customized Project Solutions</a:t>
            </a:r>
            <a:endParaRPr lang="en-US" sz="1050" dirty="0"/>
          </a:p>
        </p:txBody>
      </p:sp>
      <p:sp>
        <p:nvSpPr>
          <p:cNvPr id="24" name="Text 21"/>
          <p:cNvSpPr/>
          <p:nvPr>
            <p:custDataLst>
              <p:tags r:id="rId13"/>
            </p:custDataLst>
          </p:nvPr>
        </p:nvSpPr>
        <p:spPr>
          <a:xfrm>
            <a:off x="1572768" y="3401568"/>
            <a:ext cx="384048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6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Size, capacity, panel thickness, accessories and packing can be matched to project needs.</a:t>
            </a:r>
            <a:endParaRPr lang="en-US" sz="760" dirty="0"/>
          </a:p>
        </p:txBody>
      </p:sp>
      <p:sp>
        <p:nvSpPr>
          <p:cNvPr id="25" name="Shape 22"/>
          <p:cNvSpPr/>
          <p:nvPr>
            <p:custDataLst>
              <p:tags r:id="rId14"/>
            </p:custDataLst>
          </p:nvPr>
        </p:nvSpPr>
        <p:spPr>
          <a:xfrm>
            <a:off x="6217920" y="2926080"/>
            <a:ext cx="5074920" cy="96012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sp>
        <p:nvSpPr>
          <p:cNvPr id="26" name="Text 23"/>
          <p:cNvSpPr/>
          <p:nvPr>
            <p:custDataLst>
              <p:tags r:id="rId15"/>
            </p:custDataLst>
          </p:nvPr>
        </p:nvSpPr>
        <p:spPr>
          <a:xfrm>
            <a:off x="6446520" y="3154680"/>
            <a:ext cx="457200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A6B8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04</a:t>
            </a:r>
            <a:endParaRPr lang="en-US" sz="1400" dirty="0"/>
          </a:p>
        </p:txBody>
      </p:sp>
      <p:sp>
        <p:nvSpPr>
          <p:cNvPr id="27" name="Text 24"/>
          <p:cNvSpPr/>
          <p:nvPr>
            <p:custDataLst>
              <p:tags r:id="rId16"/>
            </p:custDataLst>
          </p:nvPr>
        </p:nvSpPr>
        <p:spPr>
          <a:xfrm>
            <a:off x="7059168" y="3127248"/>
            <a:ext cx="356616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Efficient Export Coordination</a:t>
            </a:r>
            <a:endParaRPr lang="en-US" sz="1050" dirty="0"/>
          </a:p>
        </p:txBody>
      </p:sp>
      <p:sp>
        <p:nvSpPr>
          <p:cNvPr id="28" name="Text 25"/>
          <p:cNvSpPr/>
          <p:nvPr>
            <p:custDataLst>
              <p:tags r:id="rId17"/>
            </p:custDataLst>
          </p:nvPr>
        </p:nvSpPr>
        <p:spPr>
          <a:xfrm>
            <a:off x="7059168" y="3401568"/>
            <a:ext cx="384048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6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Export documents, container loading plans and logistics coordination for overseas customers.</a:t>
            </a:r>
            <a:endParaRPr lang="en-US" sz="760" dirty="0"/>
          </a:p>
        </p:txBody>
      </p:sp>
      <p:sp>
        <p:nvSpPr>
          <p:cNvPr id="29" name="Shape 26"/>
          <p:cNvSpPr/>
          <p:nvPr>
            <p:custDataLst>
              <p:tags r:id="rId18"/>
            </p:custDataLst>
          </p:nvPr>
        </p:nvSpPr>
        <p:spPr>
          <a:xfrm>
            <a:off x="731520" y="4224528"/>
            <a:ext cx="5074920" cy="96012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sp>
        <p:nvSpPr>
          <p:cNvPr id="30" name="Text 27"/>
          <p:cNvSpPr/>
          <p:nvPr>
            <p:custDataLst>
              <p:tags r:id="rId19"/>
            </p:custDataLst>
          </p:nvPr>
        </p:nvSpPr>
        <p:spPr>
          <a:xfrm>
            <a:off x="960120" y="4453128"/>
            <a:ext cx="457200" cy="2377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A6B8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05</a:t>
            </a:r>
            <a:endParaRPr lang="en-US" sz="1400" dirty="0"/>
          </a:p>
        </p:txBody>
      </p:sp>
      <p:sp>
        <p:nvSpPr>
          <p:cNvPr id="31" name="Text 28"/>
          <p:cNvSpPr/>
          <p:nvPr>
            <p:custDataLst>
              <p:tags r:id="rId20"/>
            </p:custDataLst>
          </p:nvPr>
        </p:nvSpPr>
        <p:spPr>
          <a:xfrm>
            <a:off x="1572768" y="4425696"/>
            <a:ext cx="356616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Responsible After-Sales Support</a:t>
            </a:r>
            <a:endParaRPr lang="en-US" sz="1050" dirty="0"/>
          </a:p>
        </p:txBody>
      </p:sp>
      <p:sp>
        <p:nvSpPr>
          <p:cNvPr id="32" name="Text 29"/>
          <p:cNvSpPr/>
          <p:nvPr>
            <p:custDataLst>
              <p:tags r:id="rId21"/>
            </p:custDataLst>
          </p:nvPr>
        </p:nvSpPr>
        <p:spPr>
          <a:xfrm>
            <a:off x="1572768" y="4700016"/>
            <a:ext cx="3840480" cy="25603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6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Installation guidance, use suggestions and timely problem support for every order.</a:t>
            </a:r>
            <a:endParaRPr lang="en-US" sz="760" dirty="0"/>
          </a:p>
        </p:txBody>
      </p:sp>
      <p:sp>
        <p:nvSpPr>
          <p:cNvPr id="33" name="Shape 30"/>
          <p:cNvSpPr/>
          <p:nvPr/>
        </p:nvSpPr>
        <p:spPr>
          <a:xfrm>
            <a:off x="6217920" y="5522976"/>
            <a:ext cx="4526280" cy="6858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pic>
        <p:nvPicPr>
          <p:cNvPr id="34" name="Image 1" descr="//192.168.0.106/共享/乾焱科技玻璃钢项目/乾焱科技图片资料/banner物流图.pngbanner物流图"/>
          <p:cNvPicPr>
            <a:picLocks noChangeAspect="1"/>
          </p:cNvPicPr>
          <p:nvPr/>
        </p:nvPicPr>
        <p:blipFill>
          <a:blip r:embed="rId22"/>
          <a:srcRect l="15085" r="15085"/>
          <a:stretch>
            <a:fillRect/>
          </a:stretch>
        </p:blipFill>
        <p:spPr>
          <a:xfrm>
            <a:off x="6236335" y="4182110"/>
            <a:ext cx="4489450" cy="2007870"/>
          </a:xfrm>
          <a:prstGeom prst="rect">
            <a:avLst/>
          </a:prstGeom>
        </p:spPr>
      </p:pic>
      <p:sp>
        <p:nvSpPr>
          <p:cNvPr id="35" name="Shape 31"/>
          <p:cNvSpPr/>
          <p:nvPr/>
        </p:nvSpPr>
        <p:spPr>
          <a:xfrm>
            <a:off x="731520" y="5760720"/>
            <a:ext cx="3017520" cy="320040"/>
          </a:xfrm>
          <a:prstGeom prst="roundRect">
            <a:avLst>
              <a:gd name="adj" fmla="val 34286"/>
            </a:avLst>
          </a:prstGeom>
          <a:solidFill>
            <a:srgbClr val="E95C3C"/>
          </a:solidFill>
          <a:ln w="12700">
            <a:solidFill>
              <a:srgbClr val="E95C3C"/>
            </a:solidFill>
            <a:prstDash val="solid"/>
          </a:ln>
        </p:spPr>
      </p:sp>
      <p:sp>
        <p:nvSpPr>
          <p:cNvPr id="36" name="Text 32"/>
          <p:cNvSpPr/>
          <p:nvPr/>
        </p:nvSpPr>
        <p:spPr>
          <a:xfrm>
            <a:off x="804672" y="5838444"/>
            <a:ext cx="2871216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A catalog built for global project cooperation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C"/>
          </a:solidFill>
          <a:ln w="12700">
            <a:solidFill>
              <a:srgbClr val="F7FBF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11A6B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2191695" cy="512064"/>
          </a:xfrm>
          <a:prstGeom prst="rect">
            <a:avLst/>
          </a:prstGeom>
          <a:solidFill>
            <a:srgbClr val="0B3A5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240280" y="155448"/>
            <a:ext cx="201168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SMC GRP WATER TANK</a:t>
            </a:r>
            <a:endParaRPr lang="en-US" sz="780" dirty="0"/>
          </a:p>
        </p:txBody>
      </p:sp>
      <p:pic>
        <p:nvPicPr>
          <p:cNvPr id="6" name="Image 0" descr="/mnt/data/2-2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480" y="92628"/>
            <a:ext cx="1600200" cy="29023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777240"/>
            <a:ext cx="5303520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Product Portfolio</a:t>
            </a:r>
            <a:endParaRPr lang="en-US" sz="2200" dirty="0"/>
          </a:p>
        </p:txBody>
      </p:sp>
      <p:sp>
        <p:nvSpPr>
          <p:cNvPr id="8" name="Shape 5"/>
          <p:cNvSpPr/>
          <p:nvPr/>
        </p:nvSpPr>
        <p:spPr>
          <a:xfrm>
            <a:off x="502920" y="1243584"/>
            <a:ext cx="685800" cy="0"/>
          </a:xfrm>
          <a:prstGeom prst="line">
            <a:avLst/>
          </a:prstGeom>
          <a:noFill/>
          <a:ln w="12700">
            <a:solidFill>
              <a:srgbClr val="E95C3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02920" y="1371600"/>
            <a:ext cx="530352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8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Main product categories for water storage, construction, industrial and municipal projects.</a:t>
            </a:r>
            <a:endParaRPr lang="en-US" sz="980" dirty="0"/>
          </a:p>
        </p:txBody>
      </p:sp>
      <p:sp>
        <p:nvSpPr>
          <p:cNvPr id="10" name="Shape 7"/>
          <p:cNvSpPr/>
          <p:nvPr/>
        </p:nvSpPr>
        <p:spPr>
          <a:xfrm>
            <a:off x="502920" y="6473952"/>
            <a:ext cx="10972800" cy="0"/>
          </a:xfrm>
          <a:prstGeom prst="line">
            <a:avLst/>
          </a:prstGeom>
          <a:noFill/>
          <a:ln w="12700">
            <a:solidFill>
              <a:srgbClr val="C9E6EA">
                <a:alpha val="65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2920" y="6565392"/>
            <a:ext cx="86868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6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Jinan Qianyan Technology Co., Ltd.  ·  GRP Water Tank &amp; FRP Products Export Service</a:t>
            </a:r>
            <a:endParaRPr lang="en-US" sz="660" dirty="0"/>
          </a:p>
        </p:txBody>
      </p:sp>
      <p:sp>
        <p:nvSpPr>
          <p:cNvPr id="12" name="Text 9"/>
          <p:cNvSpPr/>
          <p:nvPr/>
        </p:nvSpPr>
        <p:spPr>
          <a:xfrm>
            <a:off x="11155680" y="6528816"/>
            <a:ext cx="41148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8EA3A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05</a:t>
            </a:r>
            <a:endParaRPr lang="en-US" sz="750" dirty="0"/>
          </a:p>
        </p:txBody>
      </p:sp>
      <p:sp>
        <p:nvSpPr>
          <p:cNvPr id="13" name="Shape 10"/>
          <p:cNvSpPr/>
          <p:nvPr/>
        </p:nvSpPr>
        <p:spPr>
          <a:xfrm>
            <a:off x="594360" y="1600200"/>
            <a:ext cx="3429000" cy="1078992"/>
          </a:xfrm>
          <a:prstGeom prst="roundRect">
            <a:avLst>
              <a:gd name="adj" fmla="val 10169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pic>
        <p:nvPicPr>
          <p:cNvPr id="14" name="Image 1" descr="C:/Users/Administrator/Desktop/56620B67912BD053E97AA4A11E20A670.jpg56620B67912BD053E97AA4A11E20A670"/>
          <p:cNvPicPr>
            <a:picLocks noChangeAspect="1"/>
          </p:cNvPicPr>
          <p:nvPr/>
        </p:nvPicPr>
        <p:blipFill>
          <a:blip r:embed="rId2"/>
          <a:srcRect l="8147" r="8147"/>
          <a:stretch>
            <a:fillRect/>
          </a:stretch>
        </p:blipFill>
        <p:spPr>
          <a:xfrm>
            <a:off x="621792" y="1627632"/>
            <a:ext cx="1143000" cy="1024128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1920240" y="1810512"/>
            <a:ext cx="384048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01</a:t>
            </a:r>
            <a:endParaRPr lang="en-US" sz="900" dirty="0"/>
          </a:p>
        </p:txBody>
      </p:sp>
      <p:sp>
        <p:nvSpPr>
          <p:cNvPr id="16" name="Text 12"/>
          <p:cNvSpPr/>
          <p:nvPr/>
        </p:nvSpPr>
        <p:spPr>
          <a:xfrm>
            <a:off x="2331720" y="1801368"/>
            <a:ext cx="1417320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SMC FRP Water Tank</a:t>
            </a:r>
            <a:endParaRPr lang="en-US" sz="1050" dirty="0"/>
          </a:p>
        </p:txBody>
      </p:sp>
      <p:sp>
        <p:nvSpPr>
          <p:cNvPr id="17" name="Text 13"/>
          <p:cNvSpPr/>
          <p:nvPr/>
        </p:nvSpPr>
        <p:spPr>
          <a:xfrm>
            <a:off x="1920240" y="2294890"/>
            <a:ext cx="1874520" cy="33591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88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Custom specs · Export packing · Project support</a:t>
            </a:r>
            <a:endParaRPr lang="en-US" sz="880" dirty="0">
              <a:solidFill>
                <a:srgbClr val="59717B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-120"/>
            </a:endParaRPr>
          </a:p>
        </p:txBody>
      </p:sp>
      <p:sp>
        <p:nvSpPr>
          <p:cNvPr id="18" name="Shape 14"/>
          <p:cNvSpPr/>
          <p:nvPr/>
        </p:nvSpPr>
        <p:spPr>
          <a:xfrm>
            <a:off x="4389120" y="1600200"/>
            <a:ext cx="3429000" cy="1078992"/>
          </a:xfrm>
          <a:prstGeom prst="roundRect">
            <a:avLst>
              <a:gd name="adj" fmla="val 10169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pic>
        <p:nvPicPr>
          <p:cNvPr id="19" name="Image 2" descr="/mnt/data/a_crisp_daytime_industrial_rooftop_utility_yard_s.png"/>
          <p:cNvPicPr>
            <a:picLocks noChangeAspect="1"/>
          </p:cNvPicPr>
          <p:nvPr/>
        </p:nvPicPr>
        <p:blipFill>
          <a:blip r:embed="rId3"/>
          <a:srcRect l="18594" r="18594"/>
          <a:stretch>
            <a:fillRect/>
          </a:stretch>
        </p:blipFill>
        <p:spPr>
          <a:xfrm>
            <a:off x="4416552" y="1627632"/>
            <a:ext cx="1143000" cy="1024128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5715000" y="1810512"/>
            <a:ext cx="384048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02</a:t>
            </a:r>
            <a:endParaRPr lang="en-US" sz="900" dirty="0"/>
          </a:p>
        </p:txBody>
      </p:sp>
      <p:sp>
        <p:nvSpPr>
          <p:cNvPr id="21" name="Text 16"/>
          <p:cNvSpPr/>
          <p:nvPr/>
        </p:nvSpPr>
        <p:spPr>
          <a:xfrm>
            <a:off x="6126480" y="1801368"/>
            <a:ext cx="1417320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Stainless Steel Water Tank</a:t>
            </a:r>
            <a:endParaRPr lang="en-US" sz="1050" dirty="0"/>
          </a:p>
        </p:txBody>
      </p:sp>
      <p:sp>
        <p:nvSpPr>
          <p:cNvPr id="22" name="Text 17"/>
          <p:cNvSpPr/>
          <p:nvPr/>
        </p:nvSpPr>
        <p:spPr>
          <a:xfrm>
            <a:off x="5715000" y="2294890"/>
            <a:ext cx="1874520" cy="3143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88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Custom specs · Export packing · Project support</a:t>
            </a:r>
            <a:endParaRPr lang="en-US" sz="880" dirty="0">
              <a:solidFill>
                <a:srgbClr val="59717B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-120"/>
            </a:endParaRPr>
          </a:p>
        </p:txBody>
      </p:sp>
      <p:sp>
        <p:nvSpPr>
          <p:cNvPr id="23" name="Shape 18"/>
          <p:cNvSpPr/>
          <p:nvPr/>
        </p:nvSpPr>
        <p:spPr>
          <a:xfrm>
            <a:off x="8183880" y="1600200"/>
            <a:ext cx="3429000" cy="1078992"/>
          </a:xfrm>
          <a:prstGeom prst="roundRect">
            <a:avLst>
              <a:gd name="adj" fmla="val 10169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pic>
        <p:nvPicPr>
          <p:cNvPr id="24" name="Image 3" descr="/mnt/data/a_crisp_realistic_industrial_outdoor_scene_shot_a.png"/>
          <p:cNvPicPr>
            <a:picLocks noChangeAspect="1"/>
          </p:cNvPicPr>
          <p:nvPr/>
        </p:nvPicPr>
        <p:blipFill>
          <a:blip r:embed="rId4"/>
          <a:srcRect l="18594" r="18594"/>
          <a:stretch>
            <a:fillRect/>
          </a:stretch>
        </p:blipFill>
        <p:spPr>
          <a:xfrm>
            <a:off x="8211312" y="1627632"/>
            <a:ext cx="1143000" cy="1024128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9509760" y="1810512"/>
            <a:ext cx="384048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03</a:t>
            </a:r>
            <a:endParaRPr lang="en-US" sz="900" dirty="0"/>
          </a:p>
        </p:txBody>
      </p:sp>
      <p:sp>
        <p:nvSpPr>
          <p:cNvPr id="26" name="Text 20"/>
          <p:cNvSpPr/>
          <p:nvPr/>
        </p:nvSpPr>
        <p:spPr>
          <a:xfrm>
            <a:off x="9921240" y="1801368"/>
            <a:ext cx="1417320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Galvanized Water Tank</a:t>
            </a:r>
            <a:endParaRPr lang="en-US" sz="1050" dirty="0"/>
          </a:p>
        </p:txBody>
      </p:sp>
      <p:sp>
        <p:nvSpPr>
          <p:cNvPr id="27" name="Text 21"/>
          <p:cNvSpPr/>
          <p:nvPr/>
        </p:nvSpPr>
        <p:spPr>
          <a:xfrm>
            <a:off x="9509760" y="2294890"/>
            <a:ext cx="1874520" cy="29337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88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Custom specs · Export packing · Project support</a:t>
            </a:r>
            <a:endParaRPr lang="en-US" sz="880" dirty="0">
              <a:solidFill>
                <a:srgbClr val="59717B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-120"/>
            </a:endParaRPr>
          </a:p>
        </p:txBody>
      </p:sp>
      <p:sp>
        <p:nvSpPr>
          <p:cNvPr id="28" name="Shape 22"/>
          <p:cNvSpPr/>
          <p:nvPr/>
        </p:nvSpPr>
        <p:spPr>
          <a:xfrm>
            <a:off x="594360" y="3017520"/>
            <a:ext cx="3429000" cy="1078992"/>
          </a:xfrm>
          <a:prstGeom prst="roundRect">
            <a:avLst>
              <a:gd name="adj" fmla="val 10169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pic>
        <p:nvPicPr>
          <p:cNvPr id="29" name="Image 4" descr="C:/Users/Administrator/Desktop/ScreenShot_2026-05-21_181313_850.pngScreenShot_2026-05-21_181313_850"/>
          <p:cNvPicPr>
            <a:picLocks noChangeAspect="1"/>
          </p:cNvPicPr>
          <p:nvPr/>
        </p:nvPicPr>
        <p:blipFill>
          <a:blip r:embed="rId5"/>
          <a:srcRect l="9511" r="9511"/>
          <a:stretch>
            <a:fillRect/>
          </a:stretch>
        </p:blipFill>
        <p:spPr>
          <a:xfrm>
            <a:off x="621792" y="3044952"/>
            <a:ext cx="1143000" cy="1024128"/>
          </a:xfrm>
          <a:prstGeom prst="rect">
            <a:avLst/>
          </a:prstGeom>
        </p:spPr>
      </p:pic>
      <p:sp>
        <p:nvSpPr>
          <p:cNvPr id="30" name="Text 23"/>
          <p:cNvSpPr/>
          <p:nvPr/>
        </p:nvSpPr>
        <p:spPr>
          <a:xfrm>
            <a:off x="1920240" y="3227832"/>
            <a:ext cx="384048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04</a:t>
            </a:r>
            <a:endParaRPr lang="en-US" sz="900" dirty="0"/>
          </a:p>
        </p:txBody>
      </p:sp>
      <p:sp>
        <p:nvSpPr>
          <p:cNvPr id="31" name="Text 24"/>
          <p:cNvSpPr/>
          <p:nvPr/>
        </p:nvSpPr>
        <p:spPr>
          <a:xfrm>
            <a:off x="2331720" y="3218688"/>
            <a:ext cx="1417320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Buried Underground Water Tank</a:t>
            </a:r>
            <a:endParaRPr lang="en-US" sz="1050" dirty="0"/>
          </a:p>
        </p:txBody>
      </p:sp>
      <p:sp>
        <p:nvSpPr>
          <p:cNvPr id="32" name="Text 25"/>
          <p:cNvSpPr/>
          <p:nvPr/>
        </p:nvSpPr>
        <p:spPr>
          <a:xfrm>
            <a:off x="1920240" y="3712464"/>
            <a:ext cx="187452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88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Custom specs · Export packing · Project support</a:t>
            </a:r>
            <a:endParaRPr lang="en-US" sz="880" dirty="0">
              <a:solidFill>
                <a:srgbClr val="59717B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-120"/>
            </a:endParaRPr>
          </a:p>
        </p:txBody>
      </p:sp>
      <p:sp>
        <p:nvSpPr>
          <p:cNvPr id="33" name="Shape 26"/>
          <p:cNvSpPr/>
          <p:nvPr/>
        </p:nvSpPr>
        <p:spPr>
          <a:xfrm>
            <a:off x="4389120" y="3017520"/>
            <a:ext cx="3429000" cy="1078992"/>
          </a:xfrm>
          <a:prstGeom prst="roundRect">
            <a:avLst>
              <a:gd name="adj" fmla="val 10169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pic>
        <p:nvPicPr>
          <p:cNvPr id="34" name="Image 5" descr="E:/玻璃钢/产品添加/罐/20200421160435703570.jpg20200421160435703570"/>
          <p:cNvPicPr>
            <a:picLocks noChangeAspect="1"/>
          </p:cNvPicPr>
          <p:nvPr/>
        </p:nvPicPr>
        <p:blipFill>
          <a:blip r:embed="rId6"/>
          <a:srcRect l="8178" r="8178"/>
          <a:stretch>
            <a:fillRect/>
          </a:stretch>
        </p:blipFill>
        <p:spPr>
          <a:xfrm>
            <a:off x="4416552" y="3044952"/>
            <a:ext cx="1143000" cy="1024128"/>
          </a:xfrm>
          <a:prstGeom prst="rect">
            <a:avLst/>
          </a:prstGeom>
        </p:spPr>
      </p:pic>
      <p:sp>
        <p:nvSpPr>
          <p:cNvPr id="35" name="Text 27"/>
          <p:cNvSpPr/>
          <p:nvPr/>
        </p:nvSpPr>
        <p:spPr>
          <a:xfrm>
            <a:off x="5715000" y="3227832"/>
            <a:ext cx="384048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05</a:t>
            </a:r>
            <a:endParaRPr lang="en-US" sz="900" dirty="0"/>
          </a:p>
        </p:txBody>
      </p:sp>
      <p:sp>
        <p:nvSpPr>
          <p:cNvPr id="36" name="Text 28"/>
          <p:cNvSpPr/>
          <p:nvPr/>
        </p:nvSpPr>
        <p:spPr>
          <a:xfrm>
            <a:off x="6126480" y="3218688"/>
            <a:ext cx="1417320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FRP Storage Tank</a:t>
            </a:r>
            <a:endParaRPr lang="en-US" sz="1050" dirty="0"/>
          </a:p>
        </p:txBody>
      </p:sp>
      <p:sp>
        <p:nvSpPr>
          <p:cNvPr id="37" name="Text 29"/>
          <p:cNvSpPr/>
          <p:nvPr/>
        </p:nvSpPr>
        <p:spPr>
          <a:xfrm>
            <a:off x="5715000" y="3712464"/>
            <a:ext cx="187452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88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Custom specs · Export packing · Project support</a:t>
            </a:r>
            <a:endParaRPr lang="en-US" sz="880" dirty="0">
              <a:solidFill>
                <a:srgbClr val="59717B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-120"/>
            </a:endParaRPr>
          </a:p>
        </p:txBody>
      </p:sp>
      <p:sp>
        <p:nvSpPr>
          <p:cNvPr id="38" name="Shape 30"/>
          <p:cNvSpPr/>
          <p:nvPr/>
        </p:nvSpPr>
        <p:spPr>
          <a:xfrm>
            <a:off x="8183880" y="3017520"/>
            <a:ext cx="3429000" cy="1078992"/>
          </a:xfrm>
          <a:prstGeom prst="roundRect">
            <a:avLst>
              <a:gd name="adj" fmla="val 10169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pic>
        <p:nvPicPr>
          <p:cNvPr id="39" name="Image 6" descr="E:/玻璃钢/产品添加/管道/20200421150844494449.jpg20200421150844494449"/>
          <p:cNvPicPr>
            <a:picLocks noChangeAspect="1"/>
          </p:cNvPicPr>
          <p:nvPr/>
        </p:nvPicPr>
        <p:blipFill>
          <a:blip r:embed="rId7"/>
          <a:srcRect l="8178" r="8178"/>
          <a:stretch>
            <a:fillRect/>
          </a:stretch>
        </p:blipFill>
        <p:spPr>
          <a:xfrm>
            <a:off x="8211312" y="3044952"/>
            <a:ext cx="1143000" cy="1024128"/>
          </a:xfrm>
          <a:prstGeom prst="rect">
            <a:avLst/>
          </a:prstGeom>
        </p:spPr>
      </p:pic>
      <p:sp>
        <p:nvSpPr>
          <p:cNvPr id="40" name="Text 31"/>
          <p:cNvSpPr/>
          <p:nvPr/>
        </p:nvSpPr>
        <p:spPr>
          <a:xfrm>
            <a:off x="9509760" y="3227832"/>
            <a:ext cx="384048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06</a:t>
            </a:r>
            <a:endParaRPr lang="en-US" sz="900" dirty="0"/>
          </a:p>
        </p:txBody>
      </p:sp>
      <p:sp>
        <p:nvSpPr>
          <p:cNvPr id="41" name="Text 32"/>
          <p:cNvSpPr/>
          <p:nvPr/>
        </p:nvSpPr>
        <p:spPr>
          <a:xfrm>
            <a:off x="9921240" y="3218688"/>
            <a:ext cx="1417320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FRP Pipe / Piping</a:t>
            </a:r>
            <a:endParaRPr lang="en-US" sz="1050" dirty="0"/>
          </a:p>
        </p:txBody>
      </p:sp>
      <p:sp>
        <p:nvSpPr>
          <p:cNvPr id="42" name="Text 33"/>
          <p:cNvSpPr/>
          <p:nvPr/>
        </p:nvSpPr>
        <p:spPr>
          <a:xfrm>
            <a:off x="9509760" y="3712464"/>
            <a:ext cx="187452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88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Custom specs · Export packing · Project support</a:t>
            </a:r>
            <a:endParaRPr lang="en-US" sz="880" dirty="0">
              <a:solidFill>
                <a:srgbClr val="59717B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-120"/>
            </a:endParaRPr>
          </a:p>
        </p:txBody>
      </p:sp>
      <p:sp>
        <p:nvSpPr>
          <p:cNvPr id="43" name="Shape 34"/>
          <p:cNvSpPr/>
          <p:nvPr/>
        </p:nvSpPr>
        <p:spPr>
          <a:xfrm>
            <a:off x="594360" y="4434840"/>
            <a:ext cx="3429000" cy="1078992"/>
          </a:xfrm>
          <a:prstGeom prst="roundRect">
            <a:avLst>
              <a:gd name="adj" fmla="val 10169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pic>
        <p:nvPicPr>
          <p:cNvPr id="44" name="Image 7" descr="/mnt/data/a_wide_outdoor_industrial_facility_under_an_overc.png"/>
          <p:cNvPicPr>
            <a:picLocks noChangeAspect="1"/>
          </p:cNvPicPr>
          <p:nvPr/>
        </p:nvPicPr>
        <p:blipFill>
          <a:blip r:embed="rId8"/>
          <a:srcRect l="18594" r="18594"/>
          <a:stretch>
            <a:fillRect/>
          </a:stretch>
        </p:blipFill>
        <p:spPr>
          <a:xfrm>
            <a:off x="621792" y="4462272"/>
            <a:ext cx="1143000" cy="1024128"/>
          </a:xfrm>
          <a:prstGeom prst="rect">
            <a:avLst/>
          </a:prstGeom>
        </p:spPr>
      </p:pic>
      <p:sp>
        <p:nvSpPr>
          <p:cNvPr id="45" name="Text 35"/>
          <p:cNvSpPr/>
          <p:nvPr/>
        </p:nvSpPr>
        <p:spPr>
          <a:xfrm>
            <a:off x="1920240" y="4645152"/>
            <a:ext cx="384048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07</a:t>
            </a:r>
            <a:endParaRPr lang="en-US" sz="900" dirty="0"/>
          </a:p>
        </p:txBody>
      </p:sp>
      <p:sp>
        <p:nvSpPr>
          <p:cNvPr id="46" name="Text 36"/>
          <p:cNvSpPr/>
          <p:nvPr/>
        </p:nvSpPr>
        <p:spPr>
          <a:xfrm>
            <a:off x="2331720" y="4636008"/>
            <a:ext cx="1417320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FRP Distillation Tower</a:t>
            </a:r>
            <a:endParaRPr lang="en-US" sz="1050" dirty="0"/>
          </a:p>
        </p:txBody>
      </p:sp>
      <p:sp>
        <p:nvSpPr>
          <p:cNvPr id="47" name="Text 37"/>
          <p:cNvSpPr/>
          <p:nvPr/>
        </p:nvSpPr>
        <p:spPr>
          <a:xfrm>
            <a:off x="1920240" y="5129784"/>
            <a:ext cx="187452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88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Custom specs · Export packing · Project support</a:t>
            </a:r>
            <a:endParaRPr lang="en-US" sz="880" dirty="0">
              <a:solidFill>
                <a:srgbClr val="59717B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-120"/>
            </a:endParaRPr>
          </a:p>
        </p:txBody>
      </p:sp>
      <p:sp>
        <p:nvSpPr>
          <p:cNvPr id="48" name="Shape 38"/>
          <p:cNvSpPr/>
          <p:nvPr/>
        </p:nvSpPr>
        <p:spPr>
          <a:xfrm>
            <a:off x="4389120" y="4434840"/>
            <a:ext cx="3429000" cy="1078992"/>
          </a:xfrm>
          <a:prstGeom prst="roundRect">
            <a:avLst>
              <a:gd name="adj" fmla="val 10169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pic>
        <p:nvPicPr>
          <p:cNvPr id="49" name="Image 8" descr="/mnt/data/a_wide_industrial_utility_scene_a_close_angled_v.png"/>
          <p:cNvPicPr>
            <a:picLocks noChangeAspect="1"/>
          </p:cNvPicPr>
          <p:nvPr/>
        </p:nvPicPr>
        <p:blipFill>
          <a:blip r:embed="rId9"/>
          <a:srcRect l="18594" r="18594"/>
          <a:stretch>
            <a:fillRect/>
          </a:stretch>
        </p:blipFill>
        <p:spPr>
          <a:xfrm>
            <a:off x="4416552" y="4462272"/>
            <a:ext cx="1143000" cy="1024128"/>
          </a:xfrm>
          <a:prstGeom prst="rect">
            <a:avLst/>
          </a:prstGeom>
        </p:spPr>
      </p:pic>
      <p:sp>
        <p:nvSpPr>
          <p:cNvPr id="50" name="Text 39"/>
          <p:cNvSpPr/>
          <p:nvPr/>
        </p:nvSpPr>
        <p:spPr>
          <a:xfrm>
            <a:off x="5715000" y="4645152"/>
            <a:ext cx="384048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08</a:t>
            </a:r>
            <a:endParaRPr lang="en-US" sz="900" dirty="0"/>
          </a:p>
        </p:txBody>
      </p:sp>
      <p:sp>
        <p:nvSpPr>
          <p:cNvPr id="51" name="Text 40"/>
          <p:cNvSpPr/>
          <p:nvPr/>
        </p:nvSpPr>
        <p:spPr>
          <a:xfrm>
            <a:off x="6126480" y="4636008"/>
            <a:ext cx="1417320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FRP Grating</a:t>
            </a:r>
            <a:endParaRPr lang="en-US" sz="1050" dirty="0"/>
          </a:p>
        </p:txBody>
      </p:sp>
      <p:sp>
        <p:nvSpPr>
          <p:cNvPr id="52" name="Text 41"/>
          <p:cNvSpPr/>
          <p:nvPr/>
        </p:nvSpPr>
        <p:spPr>
          <a:xfrm>
            <a:off x="5715000" y="5129784"/>
            <a:ext cx="187452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88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Custom specs · Export packing · Project support</a:t>
            </a:r>
            <a:endParaRPr lang="en-US" sz="880" dirty="0">
              <a:solidFill>
                <a:srgbClr val="59717B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-120"/>
            </a:endParaRPr>
          </a:p>
        </p:txBody>
      </p:sp>
      <p:sp>
        <p:nvSpPr>
          <p:cNvPr id="53" name="Shape 42"/>
          <p:cNvSpPr/>
          <p:nvPr/>
        </p:nvSpPr>
        <p:spPr>
          <a:xfrm>
            <a:off x="8183880" y="4434840"/>
            <a:ext cx="3429000" cy="1078992"/>
          </a:xfrm>
          <a:prstGeom prst="roundRect">
            <a:avLst>
              <a:gd name="adj" fmla="val 10169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pic>
        <p:nvPicPr>
          <p:cNvPr id="54" name="Image 9" descr="E:/玻璃钢/产品添加/拉挤型材/2018020615178825815899732.jpg2018020615178825815899732"/>
          <p:cNvPicPr>
            <a:picLocks noChangeAspect="1"/>
          </p:cNvPicPr>
          <p:nvPr/>
        </p:nvPicPr>
        <p:blipFill>
          <a:blip r:embed="rId10"/>
          <a:srcRect l="8178" r="8178"/>
          <a:stretch>
            <a:fillRect/>
          </a:stretch>
        </p:blipFill>
        <p:spPr>
          <a:xfrm>
            <a:off x="8211312" y="4462272"/>
            <a:ext cx="1143000" cy="1024128"/>
          </a:xfrm>
          <a:prstGeom prst="rect">
            <a:avLst/>
          </a:prstGeom>
        </p:spPr>
      </p:pic>
      <p:sp>
        <p:nvSpPr>
          <p:cNvPr id="55" name="Text 43"/>
          <p:cNvSpPr/>
          <p:nvPr/>
        </p:nvSpPr>
        <p:spPr>
          <a:xfrm>
            <a:off x="9509760" y="4645152"/>
            <a:ext cx="384048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09</a:t>
            </a:r>
            <a:endParaRPr lang="en-US" sz="900" dirty="0"/>
          </a:p>
        </p:txBody>
      </p:sp>
      <p:sp>
        <p:nvSpPr>
          <p:cNvPr id="56" name="Text 44"/>
          <p:cNvSpPr/>
          <p:nvPr/>
        </p:nvSpPr>
        <p:spPr>
          <a:xfrm>
            <a:off x="9921240" y="4636008"/>
            <a:ext cx="1417320" cy="329184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FRP Profiles</a:t>
            </a:r>
            <a:endParaRPr lang="en-US" sz="1050" dirty="0"/>
          </a:p>
        </p:txBody>
      </p:sp>
      <p:sp>
        <p:nvSpPr>
          <p:cNvPr id="57" name="Text 45"/>
          <p:cNvSpPr/>
          <p:nvPr/>
        </p:nvSpPr>
        <p:spPr>
          <a:xfrm>
            <a:off x="9509760" y="5129784"/>
            <a:ext cx="1874520" cy="164592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88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Custom specs · Export packing · Project support</a:t>
            </a:r>
            <a:endParaRPr lang="en-US" sz="880" dirty="0">
              <a:solidFill>
                <a:srgbClr val="59717B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-12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C"/>
          </a:solidFill>
          <a:ln w="12700">
            <a:solidFill>
              <a:srgbClr val="F7FBF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11A6B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2191695" cy="512064"/>
          </a:xfrm>
          <a:prstGeom prst="rect">
            <a:avLst/>
          </a:prstGeom>
          <a:solidFill>
            <a:srgbClr val="0B3A5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240280" y="155448"/>
            <a:ext cx="201168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SMC GRP WATER TANK</a:t>
            </a:r>
            <a:endParaRPr lang="en-US" sz="780" dirty="0"/>
          </a:p>
        </p:txBody>
      </p:sp>
      <p:pic>
        <p:nvPicPr>
          <p:cNvPr id="6" name="Image 0" descr="/mnt/data/2-2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480" y="92628"/>
            <a:ext cx="1600200" cy="29023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777240"/>
            <a:ext cx="5303520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SMC FRP Water Tank</a:t>
            </a:r>
            <a:endParaRPr lang="en-US" sz="2200" dirty="0"/>
          </a:p>
        </p:txBody>
      </p:sp>
      <p:sp>
        <p:nvSpPr>
          <p:cNvPr id="8" name="Shape 5"/>
          <p:cNvSpPr/>
          <p:nvPr/>
        </p:nvSpPr>
        <p:spPr>
          <a:xfrm>
            <a:off x="502920" y="1243584"/>
            <a:ext cx="685800" cy="0"/>
          </a:xfrm>
          <a:prstGeom prst="line">
            <a:avLst/>
          </a:prstGeom>
          <a:noFill/>
          <a:ln w="12700">
            <a:solidFill>
              <a:srgbClr val="E95C3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02920" y="1371600"/>
            <a:ext cx="530352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8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Modular sectional tank for reliable water storage.</a:t>
            </a:r>
            <a:endParaRPr lang="en-US" sz="980" dirty="0"/>
          </a:p>
        </p:txBody>
      </p:sp>
      <p:sp>
        <p:nvSpPr>
          <p:cNvPr id="10" name="Shape 7"/>
          <p:cNvSpPr/>
          <p:nvPr/>
        </p:nvSpPr>
        <p:spPr>
          <a:xfrm>
            <a:off x="502920" y="6473952"/>
            <a:ext cx="10972800" cy="0"/>
          </a:xfrm>
          <a:prstGeom prst="line">
            <a:avLst/>
          </a:prstGeom>
          <a:noFill/>
          <a:ln w="12700">
            <a:solidFill>
              <a:srgbClr val="C9E6EA">
                <a:alpha val="65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2920" y="6565392"/>
            <a:ext cx="86868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6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Jinan Qianyan Technology Co., Ltd.  ·  GRP Water Tank &amp; FRP Products Export Service</a:t>
            </a:r>
            <a:endParaRPr lang="en-US" sz="660" dirty="0"/>
          </a:p>
        </p:txBody>
      </p:sp>
      <p:sp>
        <p:nvSpPr>
          <p:cNvPr id="12" name="Text 9"/>
          <p:cNvSpPr/>
          <p:nvPr/>
        </p:nvSpPr>
        <p:spPr>
          <a:xfrm>
            <a:off x="11155680" y="6528816"/>
            <a:ext cx="41148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8EA3A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06</a:t>
            </a:r>
            <a:endParaRPr lang="en-US" sz="750" dirty="0"/>
          </a:p>
        </p:txBody>
      </p:sp>
      <p:sp>
        <p:nvSpPr>
          <p:cNvPr id="13" name="Text 10"/>
          <p:cNvSpPr/>
          <p:nvPr/>
        </p:nvSpPr>
        <p:spPr>
          <a:xfrm>
            <a:off x="502920" y="1691640"/>
            <a:ext cx="4663440" cy="5029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SMC / GRP sectional water tank is assembled by panels, sealing materials, bolts, internal supports and accessories. Suitable for large capacity and flexible site conditions.</a:t>
            </a:r>
            <a:endParaRPr lang="en-US" sz="1020" dirty="0"/>
          </a:p>
        </p:txBody>
      </p:sp>
      <p:sp>
        <p:nvSpPr>
          <p:cNvPr id="14" name="Shape 11"/>
          <p:cNvSpPr/>
          <p:nvPr/>
        </p:nvSpPr>
        <p:spPr>
          <a:xfrm>
            <a:off x="502920" y="2331720"/>
            <a:ext cx="5074920" cy="2999232"/>
          </a:xfrm>
          <a:prstGeom prst="roundRect">
            <a:avLst>
              <a:gd name="adj" fmla="val 3659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731520" y="2532888"/>
            <a:ext cx="461772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Typical Specifications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731520" y="2953512"/>
            <a:ext cx="105156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Material</a:t>
            </a:r>
            <a:endParaRPr lang="en-US" sz="800" dirty="0"/>
          </a:p>
        </p:txBody>
      </p:sp>
      <p:sp>
        <p:nvSpPr>
          <p:cNvPr id="17" name="Text 14"/>
          <p:cNvSpPr/>
          <p:nvPr/>
        </p:nvSpPr>
        <p:spPr>
          <a:xfrm>
            <a:off x="2011680" y="2953512"/>
            <a:ext cx="329184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SMC / GRP / FRP panels with sealing strip and bolts</a:t>
            </a:r>
            <a:endParaRPr lang="en-US" sz="800" dirty="0"/>
          </a:p>
        </p:txBody>
      </p:sp>
      <p:sp>
        <p:nvSpPr>
          <p:cNvPr id="18" name="Shape 15"/>
          <p:cNvSpPr/>
          <p:nvPr/>
        </p:nvSpPr>
        <p:spPr>
          <a:xfrm>
            <a:off x="704088" y="3346704"/>
            <a:ext cx="4672584" cy="0"/>
          </a:xfrm>
          <a:prstGeom prst="line">
            <a:avLst/>
          </a:prstGeom>
          <a:noFill/>
          <a:ln w="12700">
            <a:solidFill>
              <a:srgbClr val="C9E6EA">
                <a:alpha val="90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31520" y="3392424"/>
            <a:ext cx="105156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Panel size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2011680" y="3392424"/>
            <a:ext cx="329184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1000×1000, 1000×500, 500×500, 1500×500 mm</a:t>
            </a:r>
            <a:endParaRPr lang="en-US" sz="800" dirty="0"/>
          </a:p>
        </p:txBody>
      </p:sp>
      <p:sp>
        <p:nvSpPr>
          <p:cNvPr id="21" name="Shape 18"/>
          <p:cNvSpPr/>
          <p:nvPr/>
        </p:nvSpPr>
        <p:spPr>
          <a:xfrm>
            <a:off x="704088" y="3785616"/>
            <a:ext cx="4672584" cy="0"/>
          </a:xfrm>
          <a:prstGeom prst="line">
            <a:avLst/>
          </a:prstGeom>
          <a:noFill/>
          <a:ln w="12700">
            <a:solidFill>
              <a:srgbClr val="C9E6EA">
                <a:alpha val="90000"/>
              </a:srgbClr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31520" y="3831336"/>
            <a:ext cx="105156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Thickness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2011680" y="3831336"/>
            <a:ext cx="329184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Approx. 4–16 mm, selected by tank height</a:t>
            </a:r>
            <a:endParaRPr lang="en-US" sz="800" dirty="0"/>
          </a:p>
        </p:txBody>
      </p:sp>
      <p:sp>
        <p:nvSpPr>
          <p:cNvPr id="24" name="Shape 21"/>
          <p:cNvSpPr/>
          <p:nvPr/>
        </p:nvSpPr>
        <p:spPr>
          <a:xfrm>
            <a:off x="704088" y="4224528"/>
            <a:ext cx="4672584" cy="0"/>
          </a:xfrm>
          <a:prstGeom prst="line">
            <a:avLst/>
          </a:prstGeom>
          <a:noFill/>
          <a:ln w="12700">
            <a:solidFill>
              <a:srgbClr val="C9E6EA">
                <a:alpha val="90000"/>
              </a:srgbClr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31520" y="4270248"/>
            <a:ext cx="105156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Capacity</a:t>
            </a:r>
            <a:endParaRPr lang="en-US" sz="800" dirty="0"/>
          </a:p>
        </p:txBody>
      </p:sp>
      <p:sp>
        <p:nvSpPr>
          <p:cNvPr id="26" name="Text 23"/>
          <p:cNvSpPr/>
          <p:nvPr/>
        </p:nvSpPr>
        <p:spPr>
          <a:xfrm>
            <a:off x="2011680" y="4270248"/>
            <a:ext cx="329184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Project-based, commonly 1–1000 m³ or more</a:t>
            </a:r>
            <a:endParaRPr lang="en-US" sz="800" dirty="0"/>
          </a:p>
        </p:txBody>
      </p:sp>
      <p:sp>
        <p:nvSpPr>
          <p:cNvPr id="27" name="Shape 24"/>
          <p:cNvSpPr/>
          <p:nvPr/>
        </p:nvSpPr>
        <p:spPr>
          <a:xfrm>
            <a:off x="704088" y="4663440"/>
            <a:ext cx="4672584" cy="0"/>
          </a:xfrm>
          <a:prstGeom prst="line">
            <a:avLst/>
          </a:prstGeom>
          <a:noFill/>
          <a:ln w="12700">
            <a:solidFill>
              <a:srgbClr val="C9E6EA">
                <a:alpha val="90000"/>
              </a:srgbClr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31520" y="4709160"/>
            <a:ext cx="105156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Accessories</a:t>
            </a:r>
            <a:endParaRPr lang="en-US" sz="800" dirty="0"/>
          </a:p>
        </p:txBody>
      </p:sp>
      <p:sp>
        <p:nvSpPr>
          <p:cNvPr id="29" name="Text 26"/>
          <p:cNvSpPr/>
          <p:nvPr/>
        </p:nvSpPr>
        <p:spPr>
          <a:xfrm>
            <a:off x="2011680" y="4709160"/>
            <a:ext cx="329184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Manhole, ladder, flanges, tie rods, seals, bolts</a:t>
            </a:r>
            <a:endParaRPr lang="en-US" sz="800" dirty="0"/>
          </a:p>
        </p:txBody>
      </p:sp>
      <p:sp>
        <p:nvSpPr>
          <p:cNvPr id="30" name="Shape 27"/>
          <p:cNvSpPr/>
          <p:nvPr/>
        </p:nvSpPr>
        <p:spPr>
          <a:xfrm>
            <a:off x="502920" y="5486400"/>
            <a:ext cx="5074920" cy="502920"/>
          </a:xfrm>
          <a:prstGeom prst="roundRect">
            <a:avLst>
              <a:gd name="adj" fmla="val 21818"/>
            </a:avLst>
          </a:prstGeom>
          <a:solidFill>
            <a:srgbClr val="EDF8FA"/>
          </a:solidFill>
          <a:ln w="12700">
            <a:solidFill>
              <a:srgbClr val="C9E6EA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685800" y="5641848"/>
            <a:ext cx="1097280" cy="14630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3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Applications</a:t>
            </a:r>
            <a:endParaRPr lang="en-US" sz="830" dirty="0"/>
          </a:p>
        </p:txBody>
      </p:sp>
      <p:sp>
        <p:nvSpPr>
          <p:cNvPr id="32" name="Text 29"/>
          <p:cNvSpPr/>
          <p:nvPr/>
        </p:nvSpPr>
        <p:spPr>
          <a:xfrm>
            <a:off x="1828800" y="5596128"/>
            <a:ext cx="3474720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Building water supply · Fire-fighting storage · Industrial projects</a:t>
            </a:r>
            <a:endParaRPr lang="en-US" sz="780" dirty="0"/>
          </a:p>
        </p:txBody>
      </p:sp>
      <p:sp>
        <p:nvSpPr>
          <p:cNvPr id="33" name="Shape 30"/>
          <p:cNvSpPr/>
          <p:nvPr/>
        </p:nvSpPr>
        <p:spPr>
          <a:xfrm>
            <a:off x="5897880" y="1051560"/>
            <a:ext cx="5760720" cy="3886200"/>
          </a:xfrm>
          <a:prstGeom prst="roundRect">
            <a:avLst>
              <a:gd name="adj" fmla="val 2824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pic>
        <p:nvPicPr>
          <p:cNvPr id="34" name="Image 1" descr="//192.168.0.106/共享/乾焱科技玻璃钢项目/乾焱科技图片资料/产品添加/水箱/QQ截图20230606183425.pngQQ截图20230606183425"/>
          <p:cNvPicPr>
            <a:picLocks noChangeAspect="1"/>
          </p:cNvPicPr>
          <p:nvPr/>
        </p:nvPicPr>
        <p:blipFill>
          <a:blip r:embed="rId2"/>
          <a:srcRect t="4955" b="4955"/>
          <a:stretch>
            <a:fillRect/>
          </a:stretch>
        </p:blipFill>
        <p:spPr>
          <a:xfrm>
            <a:off x="5916168" y="1069848"/>
            <a:ext cx="5724144" cy="3849624"/>
          </a:xfrm>
          <a:prstGeom prst="rect">
            <a:avLst/>
          </a:prstGeom>
        </p:spPr>
      </p:pic>
      <p:sp>
        <p:nvSpPr>
          <p:cNvPr id="35" name="Shape 31"/>
          <p:cNvSpPr/>
          <p:nvPr/>
        </p:nvSpPr>
        <p:spPr>
          <a:xfrm>
            <a:off x="6080760" y="5257800"/>
            <a:ext cx="2011680" cy="320040"/>
          </a:xfrm>
          <a:prstGeom prst="roundRect">
            <a:avLst>
              <a:gd name="adj" fmla="val 34286"/>
            </a:avLst>
          </a:prstGeom>
          <a:solidFill>
            <a:srgbClr val="11A6B8"/>
          </a:solidFill>
          <a:ln w="12700">
            <a:solidFill>
              <a:srgbClr val="11A6B8"/>
            </a:solidFill>
            <a:prstDash val="solid"/>
          </a:ln>
        </p:spPr>
      </p:sp>
      <p:sp>
        <p:nvSpPr>
          <p:cNvPr id="36" name="Text 32"/>
          <p:cNvSpPr/>
          <p:nvPr/>
        </p:nvSpPr>
        <p:spPr>
          <a:xfrm>
            <a:off x="6153912" y="5335524"/>
            <a:ext cx="1865376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Custom specifications available</a:t>
            </a:r>
            <a:endParaRPr lang="en-US" sz="750" dirty="0"/>
          </a:p>
        </p:txBody>
      </p:sp>
      <p:sp>
        <p:nvSpPr>
          <p:cNvPr id="37" name="Shape 33"/>
          <p:cNvSpPr/>
          <p:nvPr/>
        </p:nvSpPr>
        <p:spPr>
          <a:xfrm>
            <a:off x="8275320" y="5257800"/>
            <a:ext cx="1691640" cy="320040"/>
          </a:xfrm>
          <a:prstGeom prst="roundRect">
            <a:avLst>
              <a:gd name="adj" fmla="val 34286"/>
            </a:avLst>
          </a:prstGeom>
          <a:solidFill>
            <a:srgbClr val="0B3A53"/>
          </a:solidFill>
          <a:ln w="12700">
            <a:solidFill>
              <a:srgbClr val="0B3A53"/>
            </a:solidFill>
            <a:prstDash val="solid"/>
          </a:ln>
        </p:spPr>
      </p:sp>
      <p:sp>
        <p:nvSpPr>
          <p:cNvPr id="38" name="Text 34"/>
          <p:cNvSpPr/>
          <p:nvPr/>
        </p:nvSpPr>
        <p:spPr>
          <a:xfrm>
            <a:off x="8348472" y="5335524"/>
            <a:ext cx="1545336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Export packing support</a:t>
            </a:r>
            <a:endParaRPr lang="en-US" sz="750" dirty="0"/>
          </a:p>
        </p:txBody>
      </p:sp>
      <p:sp>
        <p:nvSpPr>
          <p:cNvPr id="39" name="Shape 35"/>
          <p:cNvSpPr/>
          <p:nvPr/>
        </p:nvSpPr>
        <p:spPr>
          <a:xfrm>
            <a:off x="10131552" y="5257800"/>
            <a:ext cx="1508760" cy="320040"/>
          </a:xfrm>
          <a:prstGeom prst="roundRect">
            <a:avLst>
              <a:gd name="adj" fmla="val 34286"/>
            </a:avLst>
          </a:prstGeom>
          <a:solidFill>
            <a:srgbClr val="E95C3C"/>
          </a:solidFill>
          <a:ln w="12700">
            <a:solidFill>
              <a:srgbClr val="E95C3C"/>
            </a:solidFill>
            <a:prstDash val="solid"/>
          </a:ln>
        </p:spPr>
      </p:sp>
      <p:sp>
        <p:nvSpPr>
          <p:cNvPr id="40" name="Text 36"/>
          <p:cNvSpPr/>
          <p:nvPr/>
        </p:nvSpPr>
        <p:spPr>
          <a:xfrm>
            <a:off x="10204704" y="5335524"/>
            <a:ext cx="1362456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Project-based solution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C"/>
          </a:solidFill>
          <a:ln w="12700">
            <a:solidFill>
              <a:srgbClr val="F7FBF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11A6B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2191695" cy="512064"/>
          </a:xfrm>
          <a:prstGeom prst="rect">
            <a:avLst/>
          </a:prstGeom>
          <a:solidFill>
            <a:srgbClr val="0B3A5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240280" y="155448"/>
            <a:ext cx="201168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SMC GRP WATER TANK</a:t>
            </a:r>
            <a:endParaRPr lang="en-US" sz="780" dirty="0"/>
          </a:p>
        </p:txBody>
      </p:sp>
      <p:pic>
        <p:nvPicPr>
          <p:cNvPr id="6" name="Image 0" descr="/mnt/data/2-2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480" y="92628"/>
            <a:ext cx="1600200" cy="29023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777240"/>
            <a:ext cx="5303520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Stainless Steel Water Tank</a:t>
            </a:r>
            <a:endParaRPr lang="en-US" sz="2200" dirty="0"/>
          </a:p>
        </p:txBody>
      </p:sp>
      <p:sp>
        <p:nvSpPr>
          <p:cNvPr id="8" name="Shape 5"/>
          <p:cNvSpPr/>
          <p:nvPr/>
        </p:nvSpPr>
        <p:spPr>
          <a:xfrm>
            <a:off x="502920" y="1243584"/>
            <a:ext cx="685800" cy="0"/>
          </a:xfrm>
          <a:prstGeom prst="line">
            <a:avLst/>
          </a:prstGeom>
          <a:noFill/>
          <a:ln w="12700">
            <a:solidFill>
              <a:srgbClr val="E95C3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02920" y="1371600"/>
            <a:ext cx="530352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8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Clean and hygienic modular water storage.</a:t>
            </a:r>
            <a:endParaRPr lang="en-US" sz="980" dirty="0"/>
          </a:p>
        </p:txBody>
      </p:sp>
      <p:sp>
        <p:nvSpPr>
          <p:cNvPr id="10" name="Shape 7"/>
          <p:cNvSpPr/>
          <p:nvPr/>
        </p:nvSpPr>
        <p:spPr>
          <a:xfrm>
            <a:off x="502920" y="6473952"/>
            <a:ext cx="10972800" cy="0"/>
          </a:xfrm>
          <a:prstGeom prst="line">
            <a:avLst/>
          </a:prstGeom>
          <a:noFill/>
          <a:ln w="12700">
            <a:solidFill>
              <a:srgbClr val="C9E6EA">
                <a:alpha val="65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2920" y="6565392"/>
            <a:ext cx="86868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6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Jinan Qianyan Technology Co., Ltd.  ·  GRP Water Tank &amp; FRP Products Export Service</a:t>
            </a:r>
            <a:endParaRPr lang="en-US" sz="660" dirty="0"/>
          </a:p>
        </p:txBody>
      </p:sp>
      <p:sp>
        <p:nvSpPr>
          <p:cNvPr id="12" name="Text 9"/>
          <p:cNvSpPr/>
          <p:nvPr/>
        </p:nvSpPr>
        <p:spPr>
          <a:xfrm>
            <a:off x="11155680" y="6528816"/>
            <a:ext cx="41148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8EA3A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07</a:t>
            </a:r>
            <a:endParaRPr lang="en-US" sz="750" dirty="0"/>
          </a:p>
        </p:txBody>
      </p:sp>
      <p:sp>
        <p:nvSpPr>
          <p:cNvPr id="13" name="Text 10"/>
          <p:cNvSpPr/>
          <p:nvPr/>
        </p:nvSpPr>
        <p:spPr>
          <a:xfrm>
            <a:off x="502920" y="1691640"/>
            <a:ext cx="4663440" cy="5029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Stainless steel water tanks are used for clean water storage, rooftop systems and engineering projects requiring a hygienic appearance and easy maintenance.</a:t>
            </a:r>
            <a:endParaRPr lang="en-US" sz="1020" dirty="0"/>
          </a:p>
        </p:txBody>
      </p:sp>
      <p:sp>
        <p:nvSpPr>
          <p:cNvPr id="14" name="Shape 11"/>
          <p:cNvSpPr/>
          <p:nvPr/>
        </p:nvSpPr>
        <p:spPr>
          <a:xfrm>
            <a:off x="502920" y="2331720"/>
            <a:ext cx="5074920" cy="2999232"/>
          </a:xfrm>
          <a:prstGeom prst="roundRect">
            <a:avLst>
              <a:gd name="adj" fmla="val 3659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731520" y="2532888"/>
            <a:ext cx="461772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Typical Specifications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731520" y="2953512"/>
            <a:ext cx="105156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Material</a:t>
            </a:r>
            <a:endParaRPr lang="en-US" sz="800" dirty="0"/>
          </a:p>
        </p:txBody>
      </p:sp>
      <p:sp>
        <p:nvSpPr>
          <p:cNvPr id="17" name="Text 14"/>
          <p:cNvSpPr/>
          <p:nvPr/>
        </p:nvSpPr>
        <p:spPr>
          <a:xfrm>
            <a:off x="2011680" y="2953512"/>
            <a:ext cx="329184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SUS304 / SUS316 / SUS316L optional</a:t>
            </a:r>
            <a:endParaRPr lang="en-US" sz="800" dirty="0"/>
          </a:p>
        </p:txBody>
      </p:sp>
      <p:sp>
        <p:nvSpPr>
          <p:cNvPr id="18" name="Shape 15"/>
          <p:cNvSpPr/>
          <p:nvPr/>
        </p:nvSpPr>
        <p:spPr>
          <a:xfrm>
            <a:off x="704088" y="3346704"/>
            <a:ext cx="4672584" cy="0"/>
          </a:xfrm>
          <a:prstGeom prst="line">
            <a:avLst/>
          </a:prstGeom>
          <a:noFill/>
          <a:ln w="12700">
            <a:solidFill>
              <a:srgbClr val="C9E6EA">
                <a:alpha val="90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31520" y="3392424"/>
            <a:ext cx="105156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Panel size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2011680" y="3392424"/>
            <a:ext cx="329184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1000×1000, 1000×500, 500×500 mm</a:t>
            </a:r>
            <a:endParaRPr lang="en-US" sz="800" dirty="0"/>
          </a:p>
        </p:txBody>
      </p:sp>
      <p:sp>
        <p:nvSpPr>
          <p:cNvPr id="21" name="Shape 18"/>
          <p:cNvSpPr/>
          <p:nvPr/>
        </p:nvSpPr>
        <p:spPr>
          <a:xfrm>
            <a:off x="704088" y="3785616"/>
            <a:ext cx="4672584" cy="0"/>
          </a:xfrm>
          <a:prstGeom prst="line">
            <a:avLst/>
          </a:prstGeom>
          <a:noFill/>
          <a:ln w="12700">
            <a:solidFill>
              <a:srgbClr val="C9E6EA">
                <a:alpha val="90000"/>
              </a:srgbClr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31520" y="3831336"/>
            <a:ext cx="105156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Thickness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2011680" y="3831336"/>
            <a:ext cx="329184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Approx. 1–4 mm or project-based</a:t>
            </a:r>
            <a:endParaRPr lang="en-US" sz="800" dirty="0"/>
          </a:p>
        </p:txBody>
      </p:sp>
      <p:sp>
        <p:nvSpPr>
          <p:cNvPr id="24" name="Shape 21"/>
          <p:cNvSpPr/>
          <p:nvPr/>
        </p:nvSpPr>
        <p:spPr>
          <a:xfrm>
            <a:off x="704088" y="4224528"/>
            <a:ext cx="4672584" cy="0"/>
          </a:xfrm>
          <a:prstGeom prst="line">
            <a:avLst/>
          </a:prstGeom>
          <a:noFill/>
          <a:ln w="12700">
            <a:solidFill>
              <a:srgbClr val="C9E6EA">
                <a:alpha val="90000"/>
              </a:srgbClr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31520" y="4270248"/>
            <a:ext cx="105156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Structure</a:t>
            </a:r>
            <a:endParaRPr lang="en-US" sz="800" dirty="0"/>
          </a:p>
        </p:txBody>
      </p:sp>
      <p:sp>
        <p:nvSpPr>
          <p:cNvPr id="26" name="Text 23"/>
          <p:cNvSpPr/>
          <p:nvPr/>
        </p:nvSpPr>
        <p:spPr>
          <a:xfrm>
            <a:off x="2011680" y="4270248"/>
            <a:ext cx="329184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Bolted or welded modular structure</a:t>
            </a:r>
            <a:endParaRPr lang="en-US" sz="800" dirty="0"/>
          </a:p>
        </p:txBody>
      </p:sp>
      <p:sp>
        <p:nvSpPr>
          <p:cNvPr id="27" name="Shape 24"/>
          <p:cNvSpPr/>
          <p:nvPr/>
        </p:nvSpPr>
        <p:spPr>
          <a:xfrm>
            <a:off x="704088" y="4663440"/>
            <a:ext cx="4672584" cy="0"/>
          </a:xfrm>
          <a:prstGeom prst="line">
            <a:avLst/>
          </a:prstGeom>
          <a:noFill/>
          <a:ln w="12700">
            <a:solidFill>
              <a:srgbClr val="C9E6EA">
                <a:alpha val="90000"/>
              </a:srgbClr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31520" y="4709160"/>
            <a:ext cx="105156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Foundation</a:t>
            </a:r>
            <a:endParaRPr lang="en-US" sz="800" dirty="0"/>
          </a:p>
        </p:txBody>
      </p:sp>
      <p:sp>
        <p:nvSpPr>
          <p:cNvPr id="29" name="Text 26"/>
          <p:cNvSpPr/>
          <p:nvPr/>
        </p:nvSpPr>
        <p:spPr>
          <a:xfrm>
            <a:off x="2011680" y="4709160"/>
            <a:ext cx="329184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Concrete base, U-steel base or skid base</a:t>
            </a:r>
            <a:endParaRPr lang="en-US" sz="800" dirty="0"/>
          </a:p>
        </p:txBody>
      </p:sp>
      <p:sp>
        <p:nvSpPr>
          <p:cNvPr id="30" name="Shape 27"/>
          <p:cNvSpPr/>
          <p:nvPr/>
        </p:nvSpPr>
        <p:spPr>
          <a:xfrm>
            <a:off x="502920" y="5486400"/>
            <a:ext cx="5074920" cy="502920"/>
          </a:xfrm>
          <a:prstGeom prst="roundRect">
            <a:avLst>
              <a:gd name="adj" fmla="val 21818"/>
            </a:avLst>
          </a:prstGeom>
          <a:solidFill>
            <a:srgbClr val="EDF8FA"/>
          </a:solidFill>
          <a:ln w="12700">
            <a:solidFill>
              <a:srgbClr val="C9E6EA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685800" y="5641848"/>
            <a:ext cx="1097280" cy="14630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3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Applications</a:t>
            </a:r>
            <a:endParaRPr lang="en-US" sz="830" dirty="0"/>
          </a:p>
        </p:txBody>
      </p:sp>
      <p:sp>
        <p:nvSpPr>
          <p:cNvPr id="32" name="Text 29"/>
          <p:cNvSpPr/>
          <p:nvPr/>
        </p:nvSpPr>
        <p:spPr>
          <a:xfrm>
            <a:off x="1828800" y="5596128"/>
            <a:ext cx="3474720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Domestic water · Commercial buildings · Industrial facilities</a:t>
            </a:r>
            <a:endParaRPr lang="en-US" sz="780" dirty="0"/>
          </a:p>
        </p:txBody>
      </p:sp>
      <p:sp>
        <p:nvSpPr>
          <p:cNvPr id="33" name="Shape 30"/>
          <p:cNvSpPr/>
          <p:nvPr/>
        </p:nvSpPr>
        <p:spPr>
          <a:xfrm>
            <a:off x="5897880" y="1051560"/>
            <a:ext cx="5760720" cy="3886200"/>
          </a:xfrm>
          <a:prstGeom prst="roundRect">
            <a:avLst>
              <a:gd name="adj" fmla="val 2824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pic>
        <p:nvPicPr>
          <p:cNvPr id="34" name="Image 1" descr="/mnt/data/a_crisp_daytime_industrial_rooftop_utility_yard_s.png"/>
          <p:cNvPicPr>
            <a:picLocks noChangeAspect="1"/>
          </p:cNvPicPr>
          <p:nvPr/>
        </p:nvPicPr>
        <p:blipFill>
          <a:blip r:embed="rId2"/>
          <a:srcRect l="8158" r="8158"/>
          <a:stretch>
            <a:fillRect/>
          </a:stretch>
        </p:blipFill>
        <p:spPr>
          <a:xfrm>
            <a:off x="5916168" y="1069848"/>
            <a:ext cx="5724144" cy="3849624"/>
          </a:xfrm>
          <a:prstGeom prst="rect">
            <a:avLst/>
          </a:prstGeom>
        </p:spPr>
      </p:pic>
      <p:sp>
        <p:nvSpPr>
          <p:cNvPr id="35" name="Shape 31"/>
          <p:cNvSpPr/>
          <p:nvPr/>
        </p:nvSpPr>
        <p:spPr>
          <a:xfrm>
            <a:off x="6080760" y="5257800"/>
            <a:ext cx="2011680" cy="320040"/>
          </a:xfrm>
          <a:prstGeom prst="roundRect">
            <a:avLst>
              <a:gd name="adj" fmla="val 34286"/>
            </a:avLst>
          </a:prstGeom>
          <a:solidFill>
            <a:srgbClr val="11A6B8"/>
          </a:solidFill>
          <a:ln w="12700">
            <a:solidFill>
              <a:srgbClr val="11A6B8"/>
            </a:solidFill>
            <a:prstDash val="solid"/>
          </a:ln>
        </p:spPr>
      </p:sp>
      <p:sp>
        <p:nvSpPr>
          <p:cNvPr id="36" name="Text 32"/>
          <p:cNvSpPr/>
          <p:nvPr/>
        </p:nvSpPr>
        <p:spPr>
          <a:xfrm>
            <a:off x="6153912" y="5335524"/>
            <a:ext cx="1865376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Custom specifications available</a:t>
            </a:r>
            <a:endParaRPr lang="en-US" sz="750" dirty="0"/>
          </a:p>
        </p:txBody>
      </p:sp>
      <p:sp>
        <p:nvSpPr>
          <p:cNvPr id="37" name="Shape 33"/>
          <p:cNvSpPr/>
          <p:nvPr/>
        </p:nvSpPr>
        <p:spPr>
          <a:xfrm>
            <a:off x="8275320" y="5257800"/>
            <a:ext cx="1691640" cy="320040"/>
          </a:xfrm>
          <a:prstGeom prst="roundRect">
            <a:avLst>
              <a:gd name="adj" fmla="val 34286"/>
            </a:avLst>
          </a:prstGeom>
          <a:solidFill>
            <a:srgbClr val="0B3A53"/>
          </a:solidFill>
          <a:ln w="12700">
            <a:solidFill>
              <a:srgbClr val="0B3A53"/>
            </a:solidFill>
            <a:prstDash val="solid"/>
          </a:ln>
        </p:spPr>
      </p:sp>
      <p:sp>
        <p:nvSpPr>
          <p:cNvPr id="38" name="Text 34"/>
          <p:cNvSpPr/>
          <p:nvPr/>
        </p:nvSpPr>
        <p:spPr>
          <a:xfrm>
            <a:off x="8348472" y="5335524"/>
            <a:ext cx="1545336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Export packing support</a:t>
            </a:r>
            <a:endParaRPr lang="en-US" sz="750" dirty="0"/>
          </a:p>
        </p:txBody>
      </p:sp>
      <p:sp>
        <p:nvSpPr>
          <p:cNvPr id="39" name="Shape 35"/>
          <p:cNvSpPr/>
          <p:nvPr/>
        </p:nvSpPr>
        <p:spPr>
          <a:xfrm>
            <a:off x="10131552" y="5257800"/>
            <a:ext cx="1508760" cy="320040"/>
          </a:xfrm>
          <a:prstGeom prst="roundRect">
            <a:avLst>
              <a:gd name="adj" fmla="val 34286"/>
            </a:avLst>
          </a:prstGeom>
          <a:solidFill>
            <a:srgbClr val="E95C3C"/>
          </a:solidFill>
          <a:ln w="12700">
            <a:solidFill>
              <a:srgbClr val="E95C3C"/>
            </a:solidFill>
            <a:prstDash val="solid"/>
          </a:ln>
        </p:spPr>
      </p:sp>
      <p:sp>
        <p:nvSpPr>
          <p:cNvPr id="40" name="Text 36"/>
          <p:cNvSpPr/>
          <p:nvPr/>
        </p:nvSpPr>
        <p:spPr>
          <a:xfrm>
            <a:off x="10204704" y="5335524"/>
            <a:ext cx="1362456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Project-based solution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C"/>
          </a:solidFill>
          <a:ln w="12700">
            <a:solidFill>
              <a:srgbClr val="F7FBF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11A6B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2191695" cy="512064"/>
          </a:xfrm>
          <a:prstGeom prst="rect">
            <a:avLst/>
          </a:prstGeom>
          <a:solidFill>
            <a:srgbClr val="0B3A5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240280" y="155448"/>
            <a:ext cx="201168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SMC GRP WATER TANK</a:t>
            </a:r>
            <a:endParaRPr lang="en-US" sz="780" dirty="0"/>
          </a:p>
        </p:txBody>
      </p:sp>
      <p:pic>
        <p:nvPicPr>
          <p:cNvPr id="6" name="Image 0" descr="/mnt/data/2-2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480" y="92628"/>
            <a:ext cx="1600200" cy="29023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777240"/>
            <a:ext cx="5303520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Galvanized Water Tank</a:t>
            </a:r>
            <a:endParaRPr lang="en-US" sz="2200" dirty="0"/>
          </a:p>
        </p:txBody>
      </p:sp>
      <p:sp>
        <p:nvSpPr>
          <p:cNvPr id="8" name="Shape 5"/>
          <p:cNvSpPr/>
          <p:nvPr/>
        </p:nvSpPr>
        <p:spPr>
          <a:xfrm>
            <a:off x="502920" y="1243584"/>
            <a:ext cx="685800" cy="0"/>
          </a:xfrm>
          <a:prstGeom prst="line">
            <a:avLst/>
          </a:prstGeom>
          <a:noFill/>
          <a:ln w="12700">
            <a:solidFill>
              <a:srgbClr val="E95C3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02920" y="1371600"/>
            <a:ext cx="530352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8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Strong modular structure for engineering water storage.</a:t>
            </a:r>
            <a:endParaRPr lang="en-US" sz="980" dirty="0"/>
          </a:p>
        </p:txBody>
      </p:sp>
      <p:sp>
        <p:nvSpPr>
          <p:cNvPr id="10" name="Shape 7"/>
          <p:cNvSpPr/>
          <p:nvPr/>
        </p:nvSpPr>
        <p:spPr>
          <a:xfrm>
            <a:off x="502920" y="6473952"/>
            <a:ext cx="10972800" cy="0"/>
          </a:xfrm>
          <a:prstGeom prst="line">
            <a:avLst/>
          </a:prstGeom>
          <a:noFill/>
          <a:ln w="12700">
            <a:solidFill>
              <a:srgbClr val="C9E6EA">
                <a:alpha val="65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2920" y="6565392"/>
            <a:ext cx="86868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6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Jinan Qianyan Technology Co., Ltd.  ·  GRP Water Tank &amp; FRP Products Export Service</a:t>
            </a:r>
            <a:endParaRPr lang="en-US" sz="660" dirty="0"/>
          </a:p>
        </p:txBody>
      </p:sp>
      <p:sp>
        <p:nvSpPr>
          <p:cNvPr id="12" name="Text 9"/>
          <p:cNvSpPr/>
          <p:nvPr/>
        </p:nvSpPr>
        <p:spPr>
          <a:xfrm>
            <a:off x="11155680" y="6528816"/>
            <a:ext cx="41148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8EA3A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08</a:t>
            </a:r>
            <a:endParaRPr lang="en-US" sz="750" dirty="0"/>
          </a:p>
        </p:txBody>
      </p:sp>
      <p:sp>
        <p:nvSpPr>
          <p:cNvPr id="13" name="Text 10"/>
          <p:cNvSpPr/>
          <p:nvPr/>
        </p:nvSpPr>
        <p:spPr>
          <a:xfrm>
            <a:off x="502920" y="1691640"/>
            <a:ext cx="4663440" cy="5029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Galvanized water tank systems are designed for stable project use with bolted modular panels, suitable for construction and temporary engineering storage.</a:t>
            </a:r>
            <a:endParaRPr lang="en-US" sz="1020" dirty="0"/>
          </a:p>
        </p:txBody>
      </p:sp>
      <p:sp>
        <p:nvSpPr>
          <p:cNvPr id="14" name="Shape 11"/>
          <p:cNvSpPr/>
          <p:nvPr/>
        </p:nvSpPr>
        <p:spPr>
          <a:xfrm>
            <a:off x="502920" y="2331720"/>
            <a:ext cx="5074920" cy="2999232"/>
          </a:xfrm>
          <a:prstGeom prst="roundRect">
            <a:avLst>
              <a:gd name="adj" fmla="val 3659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731520" y="2532888"/>
            <a:ext cx="461772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Typical Specifications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731520" y="2953512"/>
            <a:ext cx="105156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Material</a:t>
            </a:r>
            <a:endParaRPr lang="en-US" sz="800" dirty="0"/>
          </a:p>
        </p:txBody>
      </p:sp>
      <p:sp>
        <p:nvSpPr>
          <p:cNvPr id="17" name="Text 14"/>
          <p:cNvSpPr/>
          <p:nvPr/>
        </p:nvSpPr>
        <p:spPr>
          <a:xfrm>
            <a:off x="2011680" y="2953512"/>
            <a:ext cx="329184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Hot-dip galvanized steel panels</a:t>
            </a:r>
            <a:endParaRPr lang="en-US" sz="800" dirty="0"/>
          </a:p>
        </p:txBody>
      </p:sp>
      <p:sp>
        <p:nvSpPr>
          <p:cNvPr id="18" name="Shape 15"/>
          <p:cNvSpPr/>
          <p:nvPr/>
        </p:nvSpPr>
        <p:spPr>
          <a:xfrm>
            <a:off x="704088" y="3346704"/>
            <a:ext cx="4672584" cy="0"/>
          </a:xfrm>
          <a:prstGeom prst="line">
            <a:avLst/>
          </a:prstGeom>
          <a:noFill/>
          <a:ln w="12700">
            <a:solidFill>
              <a:srgbClr val="C9E6EA">
                <a:alpha val="90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31520" y="3392424"/>
            <a:ext cx="105156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Panel size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2011680" y="3392424"/>
            <a:ext cx="329184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1000×1000, 1000×500, 500×500 mm</a:t>
            </a:r>
            <a:endParaRPr lang="en-US" sz="800" dirty="0"/>
          </a:p>
        </p:txBody>
      </p:sp>
      <p:sp>
        <p:nvSpPr>
          <p:cNvPr id="21" name="Shape 18"/>
          <p:cNvSpPr/>
          <p:nvPr/>
        </p:nvSpPr>
        <p:spPr>
          <a:xfrm>
            <a:off x="704088" y="3785616"/>
            <a:ext cx="4672584" cy="0"/>
          </a:xfrm>
          <a:prstGeom prst="line">
            <a:avLst/>
          </a:prstGeom>
          <a:noFill/>
          <a:ln w="12700">
            <a:solidFill>
              <a:srgbClr val="C9E6EA">
                <a:alpha val="90000"/>
              </a:srgbClr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31520" y="3831336"/>
            <a:ext cx="105156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Thickness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2011680" y="3831336"/>
            <a:ext cx="329184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Approx. 2–5 mm or project-based</a:t>
            </a:r>
            <a:endParaRPr lang="en-US" sz="800" dirty="0"/>
          </a:p>
        </p:txBody>
      </p:sp>
      <p:sp>
        <p:nvSpPr>
          <p:cNvPr id="24" name="Shape 21"/>
          <p:cNvSpPr/>
          <p:nvPr/>
        </p:nvSpPr>
        <p:spPr>
          <a:xfrm>
            <a:off x="704088" y="4224528"/>
            <a:ext cx="4672584" cy="0"/>
          </a:xfrm>
          <a:prstGeom prst="line">
            <a:avLst/>
          </a:prstGeom>
          <a:noFill/>
          <a:ln w="12700">
            <a:solidFill>
              <a:srgbClr val="C9E6EA">
                <a:alpha val="90000"/>
              </a:srgbClr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31520" y="4270248"/>
            <a:ext cx="105156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Structure</a:t>
            </a:r>
            <a:endParaRPr lang="en-US" sz="800" dirty="0"/>
          </a:p>
        </p:txBody>
      </p:sp>
      <p:sp>
        <p:nvSpPr>
          <p:cNvPr id="26" name="Text 23"/>
          <p:cNvSpPr/>
          <p:nvPr/>
        </p:nvSpPr>
        <p:spPr>
          <a:xfrm>
            <a:off x="2011680" y="4270248"/>
            <a:ext cx="329184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Bolted panel system with sealing strip</a:t>
            </a:r>
            <a:endParaRPr lang="en-US" sz="800" dirty="0"/>
          </a:p>
        </p:txBody>
      </p:sp>
      <p:sp>
        <p:nvSpPr>
          <p:cNvPr id="27" name="Shape 24"/>
          <p:cNvSpPr/>
          <p:nvPr/>
        </p:nvSpPr>
        <p:spPr>
          <a:xfrm>
            <a:off x="704088" y="4663440"/>
            <a:ext cx="4672584" cy="0"/>
          </a:xfrm>
          <a:prstGeom prst="line">
            <a:avLst/>
          </a:prstGeom>
          <a:noFill/>
          <a:ln w="12700">
            <a:solidFill>
              <a:srgbClr val="C9E6EA">
                <a:alpha val="90000"/>
              </a:srgbClr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31520" y="4709160"/>
            <a:ext cx="105156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Accessories</a:t>
            </a:r>
            <a:endParaRPr lang="en-US" sz="800" dirty="0"/>
          </a:p>
        </p:txBody>
      </p:sp>
      <p:sp>
        <p:nvSpPr>
          <p:cNvPr id="29" name="Text 26"/>
          <p:cNvSpPr/>
          <p:nvPr/>
        </p:nvSpPr>
        <p:spPr>
          <a:xfrm>
            <a:off x="2011680" y="4709160"/>
            <a:ext cx="329184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Ladder, manhole, flanges, tie rods, bolts</a:t>
            </a:r>
            <a:endParaRPr lang="en-US" sz="800" dirty="0"/>
          </a:p>
        </p:txBody>
      </p:sp>
      <p:sp>
        <p:nvSpPr>
          <p:cNvPr id="30" name="Shape 27"/>
          <p:cNvSpPr/>
          <p:nvPr/>
        </p:nvSpPr>
        <p:spPr>
          <a:xfrm>
            <a:off x="502920" y="5486400"/>
            <a:ext cx="5074920" cy="502920"/>
          </a:xfrm>
          <a:prstGeom prst="roundRect">
            <a:avLst>
              <a:gd name="adj" fmla="val 21818"/>
            </a:avLst>
          </a:prstGeom>
          <a:solidFill>
            <a:srgbClr val="EDF8FA"/>
          </a:solidFill>
          <a:ln w="12700">
            <a:solidFill>
              <a:srgbClr val="C9E6EA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685800" y="5641848"/>
            <a:ext cx="1097280" cy="14630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3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Applications</a:t>
            </a:r>
            <a:endParaRPr lang="en-US" sz="830" dirty="0"/>
          </a:p>
        </p:txBody>
      </p:sp>
      <p:sp>
        <p:nvSpPr>
          <p:cNvPr id="32" name="Text 29"/>
          <p:cNvSpPr/>
          <p:nvPr/>
        </p:nvSpPr>
        <p:spPr>
          <a:xfrm>
            <a:off x="1828800" y="5596128"/>
            <a:ext cx="3474720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Construction projects · Temporary storage · Engineering water systems</a:t>
            </a:r>
            <a:endParaRPr lang="en-US" sz="780" dirty="0"/>
          </a:p>
        </p:txBody>
      </p:sp>
      <p:sp>
        <p:nvSpPr>
          <p:cNvPr id="33" name="Shape 30"/>
          <p:cNvSpPr/>
          <p:nvPr/>
        </p:nvSpPr>
        <p:spPr>
          <a:xfrm>
            <a:off x="5897880" y="1051560"/>
            <a:ext cx="5760720" cy="3886200"/>
          </a:xfrm>
          <a:prstGeom prst="roundRect">
            <a:avLst>
              <a:gd name="adj" fmla="val 2824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pic>
        <p:nvPicPr>
          <p:cNvPr id="34" name="Image 1" descr="/mnt/data/a_crisp_realistic_industrial_outdoor_scene_shot_a.png"/>
          <p:cNvPicPr>
            <a:picLocks noChangeAspect="1"/>
          </p:cNvPicPr>
          <p:nvPr/>
        </p:nvPicPr>
        <p:blipFill>
          <a:blip r:embed="rId2"/>
          <a:srcRect l="8158" r="8158"/>
          <a:stretch>
            <a:fillRect/>
          </a:stretch>
        </p:blipFill>
        <p:spPr>
          <a:xfrm>
            <a:off x="5916168" y="1069848"/>
            <a:ext cx="5724144" cy="3849624"/>
          </a:xfrm>
          <a:prstGeom prst="rect">
            <a:avLst/>
          </a:prstGeom>
        </p:spPr>
      </p:pic>
      <p:sp>
        <p:nvSpPr>
          <p:cNvPr id="35" name="Shape 31"/>
          <p:cNvSpPr/>
          <p:nvPr/>
        </p:nvSpPr>
        <p:spPr>
          <a:xfrm>
            <a:off x="6080760" y="5257800"/>
            <a:ext cx="2011680" cy="320040"/>
          </a:xfrm>
          <a:prstGeom prst="roundRect">
            <a:avLst>
              <a:gd name="adj" fmla="val 34286"/>
            </a:avLst>
          </a:prstGeom>
          <a:solidFill>
            <a:srgbClr val="11A6B8"/>
          </a:solidFill>
          <a:ln w="12700">
            <a:solidFill>
              <a:srgbClr val="11A6B8"/>
            </a:solidFill>
            <a:prstDash val="solid"/>
          </a:ln>
        </p:spPr>
      </p:sp>
      <p:sp>
        <p:nvSpPr>
          <p:cNvPr id="36" name="Text 32"/>
          <p:cNvSpPr/>
          <p:nvPr/>
        </p:nvSpPr>
        <p:spPr>
          <a:xfrm>
            <a:off x="6153912" y="5335524"/>
            <a:ext cx="1865376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Custom specifications available</a:t>
            </a:r>
            <a:endParaRPr lang="en-US" sz="750" dirty="0"/>
          </a:p>
        </p:txBody>
      </p:sp>
      <p:sp>
        <p:nvSpPr>
          <p:cNvPr id="37" name="Shape 33"/>
          <p:cNvSpPr/>
          <p:nvPr/>
        </p:nvSpPr>
        <p:spPr>
          <a:xfrm>
            <a:off x="8275320" y="5257800"/>
            <a:ext cx="1691640" cy="320040"/>
          </a:xfrm>
          <a:prstGeom prst="roundRect">
            <a:avLst>
              <a:gd name="adj" fmla="val 34286"/>
            </a:avLst>
          </a:prstGeom>
          <a:solidFill>
            <a:srgbClr val="0B3A53"/>
          </a:solidFill>
          <a:ln w="12700">
            <a:solidFill>
              <a:srgbClr val="0B3A53"/>
            </a:solidFill>
            <a:prstDash val="solid"/>
          </a:ln>
        </p:spPr>
      </p:sp>
      <p:sp>
        <p:nvSpPr>
          <p:cNvPr id="38" name="Text 34"/>
          <p:cNvSpPr/>
          <p:nvPr/>
        </p:nvSpPr>
        <p:spPr>
          <a:xfrm>
            <a:off x="8348472" y="5335524"/>
            <a:ext cx="1545336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Export packing support</a:t>
            </a:r>
            <a:endParaRPr lang="en-US" sz="750" dirty="0"/>
          </a:p>
        </p:txBody>
      </p:sp>
      <p:sp>
        <p:nvSpPr>
          <p:cNvPr id="39" name="Shape 35"/>
          <p:cNvSpPr/>
          <p:nvPr/>
        </p:nvSpPr>
        <p:spPr>
          <a:xfrm>
            <a:off x="10131552" y="5257800"/>
            <a:ext cx="1508760" cy="320040"/>
          </a:xfrm>
          <a:prstGeom prst="roundRect">
            <a:avLst>
              <a:gd name="adj" fmla="val 34286"/>
            </a:avLst>
          </a:prstGeom>
          <a:solidFill>
            <a:srgbClr val="E95C3C"/>
          </a:solidFill>
          <a:ln w="12700">
            <a:solidFill>
              <a:srgbClr val="E95C3C"/>
            </a:solidFill>
            <a:prstDash val="solid"/>
          </a:ln>
        </p:spPr>
      </p:sp>
      <p:sp>
        <p:nvSpPr>
          <p:cNvPr id="40" name="Text 36"/>
          <p:cNvSpPr/>
          <p:nvPr/>
        </p:nvSpPr>
        <p:spPr>
          <a:xfrm>
            <a:off x="10204704" y="5335524"/>
            <a:ext cx="1362456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Project-based solution</a:t>
            </a:r>
            <a:endParaRPr lang="en-US" sz="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C"/>
          </a:solidFill>
          <a:ln w="12700">
            <a:solidFill>
              <a:srgbClr val="F7FBF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11A6B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2191695" cy="512064"/>
          </a:xfrm>
          <a:prstGeom prst="rect">
            <a:avLst/>
          </a:prstGeom>
          <a:solidFill>
            <a:srgbClr val="0B3A5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240280" y="155448"/>
            <a:ext cx="201168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SMC GRP WATER TANK</a:t>
            </a:r>
            <a:endParaRPr lang="en-US" sz="780" dirty="0"/>
          </a:p>
        </p:txBody>
      </p:sp>
      <p:pic>
        <p:nvPicPr>
          <p:cNvPr id="6" name="Image 0" descr="/mnt/data/2-2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480" y="92628"/>
            <a:ext cx="1600200" cy="29023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777240"/>
            <a:ext cx="5303520" cy="38404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Buried Underground Water Tank</a:t>
            </a:r>
            <a:endParaRPr lang="en-US" sz="2200" dirty="0"/>
          </a:p>
        </p:txBody>
      </p:sp>
      <p:sp>
        <p:nvSpPr>
          <p:cNvPr id="8" name="Shape 5"/>
          <p:cNvSpPr/>
          <p:nvPr/>
        </p:nvSpPr>
        <p:spPr>
          <a:xfrm>
            <a:off x="502920" y="1243584"/>
            <a:ext cx="685800" cy="0"/>
          </a:xfrm>
          <a:prstGeom prst="line">
            <a:avLst/>
          </a:prstGeom>
          <a:noFill/>
          <a:ln w="12700">
            <a:solidFill>
              <a:srgbClr val="E95C3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02920" y="1371600"/>
            <a:ext cx="530352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8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Space-saving tank solution for underground installation.</a:t>
            </a:r>
            <a:endParaRPr lang="en-US" sz="980" dirty="0"/>
          </a:p>
        </p:txBody>
      </p:sp>
      <p:sp>
        <p:nvSpPr>
          <p:cNvPr id="10" name="Shape 7"/>
          <p:cNvSpPr/>
          <p:nvPr/>
        </p:nvSpPr>
        <p:spPr>
          <a:xfrm>
            <a:off x="502920" y="6473952"/>
            <a:ext cx="10972800" cy="0"/>
          </a:xfrm>
          <a:prstGeom prst="line">
            <a:avLst/>
          </a:prstGeom>
          <a:noFill/>
          <a:ln w="12700">
            <a:solidFill>
              <a:srgbClr val="C9E6EA">
                <a:alpha val="65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2920" y="6565392"/>
            <a:ext cx="8686800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6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Jinan Qianyan Technology Co., Ltd.  ·  GRP Water Tank &amp; FRP Products Export Service</a:t>
            </a:r>
            <a:endParaRPr lang="en-US" sz="660" dirty="0"/>
          </a:p>
        </p:txBody>
      </p:sp>
      <p:sp>
        <p:nvSpPr>
          <p:cNvPr id="12" name="Text 9"/>
          <p:cNvSpPr/>
          <p:nvPr/>
        </p:nvSpPr>
        <p:spPr>
          <a:xfrm>
            <a:off x="11155680" y="6528816"/>
            <a:ext cx="41148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8EA3A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09</a:t>
            </a:r>
            <a:endParaRPr lang="en-US" sz="750" dirty="0"/>
          </a:p>
        </p:txBody>
      </p:sp>
      <p:sp>
        <p:nvSpPr>
          <p:cNvPr id="13" name="Text 10"/>
          <p:cNvSpPr/>
          <p:nvPr/>
        </p:nvSpPr>
        <p:spPr>
          <a:xfrm>
            <a:off x="502920" y="1691640"/>
            <a:ext cx="4663440" cy="5029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Underground tanks help save ground space and are widely used for fire-fighting storage, rainwater collection and water treatment projects.</a:t>
            </a:r>
            <a:endParaRPr lang="en-US" sz="1020" dirty="0"/>
          </a:p>
        </p:txBody>
      </p:sp>
      <p:sp>
        <p:nvSpPr>
          <p:cNvPr id="14" name="Shape 11"/>
          <p:cNvSpPr/>
          <p:nvPr/>
        </p:nvSpPr>
        <p:spPr>
          <a:xfrm>
            <a:off x="502920" y="2331720"/>
            <a:ext cx="5074920" cy="2999232"/>
          </a:xfrm>
          <a:prstGeom prst="roundRect">
            <a:avLst>
              <a:gd name="adj" fmla="val 3659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731520" y="2532888"/>
            <a:ext cx="461772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Typical Specifications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731520" y="2953512"/>
            <a:ext cx="105156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Material</a:t>
            </a:r>
            <a:endParaRPr lang="en-US" sz="800" dirty="0"/>
          </a:p>
        </p:txBody>
      </p:sp>
      <p:sp>
        <p:nvSpPr>
          <p:cNvPr id="17" name="Text 14"/>
          <p:cNvSpPr/>
          <p:nvPr/>
        </p:nvSpPr>
        <p:spPr>
          <a:xfrm>
            <a:off x="2011680" y="2953512"/>
            <a:ext cx="329184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FRP / GRP or steel-reinforced structure</a:t>
            </a:r>
            <a:endParaRPr lang="en-US" sz="800" dirty="0"/>
          </a:p>
        </p:txBody>
      </p:sp>
      <p:sp>
        <p:nvSpPr>
          <p:cNvPr id="18" name="Shape 15"/>
          <p:cNvSpPr/>
          <p:nvPr/>
        </p:nvSpPr>
        <p:spPr>
          <a:xfrm>
            <a:off x="704088" y="3346704"/>
            <a:ext cx="4672584" cy="0"/>
          </a:xfrm>
          <a:prstGeom prst="line">
            <a:avLst/>
          </a:prstGeom>
          <a:noFill/>
          <a:ln w="12700">
            <a:solidFill>
              <a:srgbClr val="C9E6EA">
                <a:alpha val="90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31520" y="3392424"/>
            <a:ext cx="105156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Installation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2011680" y="3392424"/>
            <a:ext cx="329184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Buried underground with project foundation design</a:t>
            </a:r>
            <a:endParaRPr lang="en-US" sz="800" dirty="0"/>
          </a:p>
        </p:txBody>
      </p:sp>
      <p:sp>
        <p:nvSpPr>
          <p:cNvPr id="21" name="Shape 18"/>
          <p:cNvSpPr/>
          <p:nvPr/>
        </p:nvSpPr>
        <p:spPr>
          <a:xfrm>
            <a:off x="704088" y="3785616"/>
            <a:ext cx="4672584" cy="0"/>
          </a:xfrm>
          <a:prstGeom prst="line">
            <a:avLst/>
          </a:prstGeom>
          <a:noFill/>
          <a:ln w="12700">
            <a:solidFill>
              <a:srgbClr val="C9E6EA">
                <a:alpha val="90000"/>
              </a:srgbClr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31520" y="3831336"/>
            <a:ext cx="105156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Capacity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2011680" y="3831336"/>
            <a:ext cx="329184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Customized according to project volume</a:t>
            </a:r>
            <a:endParaRPr lang="en-US" sz="800" dirty="0"/>
          </a:p>
        </p:txBody>
      </p:sp>
      <p:sp>
        <p:nvSpPr>
          <p:cNvPr id="24" name="Shape 21"/>
          <p:cNvSpPr/>
          <p:nvPr/>
        </p:nvSpPr>
        <p:spPr>
          <a:xfrm>
            <a:off x="704088" y="4224528"/>
            <a:ext cx="4672584" cy="0"/>
          </a:xfrm>
          <a:prstGeom prst="line">
            <a:avLst/>
          </a:prstGeom>
          <a:noFill/>
          <a:ln w="12700">
            <a:solidFill>
              <a:srgbClr val="C9E6EA">
                <a:alpha val="90000"/>
              </a:srgbClr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31520" y="4270248"/>
            <a:ext cx="105156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Features</a:t>
            </a:r>
            <a:endParaRPr lang="en-US" sz="800" dirty="0"/>
          </a:p>
        </p:txBody>
      </p:sp>
      <p:sp>
        <p:nvSpPr>
          <p:cNvPr id="26" name="Text 23"/>
          <p:cNvSpPr/>
          <p:nvPr/>
        </p:nvSpPr>
        <p:spPr>
          <a:xfrm>
            <a:off x="2011680" y="4270248"/>
            <a:ext cx="329184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Space-saving, protected installation, flexible layout</a:t>
            </a:r>
            <a:endParaRPr lang="en-US" sz="800" dirty="0"/>
          </a:p>
        </p:txBody>
      </p:sp>
      <p:sp>
        <p:nvSpPr>
          <p:cNvPr id="27" name="Shape 24"/>
          <p:cNvSpPr/>
          <p:nvPr/>
        </p:nvSpPr>
        <p:spPr>
          <a:xfrm>
            <a:off x="704088" y="4663440"/>
            <a:ext cx="4672584" cy="0"/>
          </a:xfrm>
          <a:prstGeom prst="line">
            <a:avLst/>
          </a:prstGeom>
          <a:noFill/>
          <a:ln w="12700">
            <a:solidFill>
              <a:srgbClr val="C9E6EA">
                <a:alpha val="90000"/>
              </a:srgbClr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31520" y="4709160"/>
            <a:ext cx="105156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E95C3C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Accessories</a:t>
            </a:r>
            <a:endParaRPr lang="en-US" sz="800" dirty="0"/>
          </a:p>
        </p:txBody>
      </p:sp>
      <p:sp>
        <p:nvSpPr>
          <p:cNvPr id="29" name="Text 26"/>
          <p:cNvSpPr/>
          <p:nvPr/>
        </p:nvSpPr>
        <p:spPr>
          <a:xfrm>
            <a:off x="2011680" y="4709160"/>
            <a:ext cx="3291840" cy="34747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Manhole, inlet/outlet, vent, ladder optional</a:t>
            </a:r>
            <a:endParaRPr lang="en-US" sz="800" dirty="0"/>
          </a:p>
        </p:txBody>
      </p:sp>
      <p:sp>
        <p:nvSpPr>
          <p:cNvPr id="30" name="Shape 27"/>
          <p:cNvSpPr/>
          <p:nvPr/>
        </p:nvSpPr>
        <p:spPr>
          <a:xfrm>
            <a:off x="502920" y="5486400"/>
            <a:ext cx="5074920" cy="502920"/>
          </a:xfrm>
          <a:prstGeom prst="roundRect">
            <a:avLst>
              <a:gd name="adj" fmla="val 21818"/>
            </a:avLst>
          </a:prstGeom>
          <a:solidFill>
            <a:srgbClr val="EDF8FA"/>
          </a:solidFill>
          <a:ln w="12700">
            <a:solidFill>
              <a:srgbClr val="C9E6EA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685800" y="5641848"/>
            <a:ext cx="1097280" cy="14630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30" b="1" dirty="0">
                <a:solidFill>
                  <a:srgbClr val="173A4A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Applications</a:t>
            </a:r>
            <a:endParaRPr lang="en-US" sz="830" dirty="0"/>
          </a:p>
        </p:txBody>
      </p:sp>
      <p:sp>
        <p:nvSpPr>
          <p:cNvPr id="32" name="Text 29"/>
          <p:cNvSpPr/>
          <p:nvPr/>
        </p:nvSpPr>
        <p:spPr>
          <a:xfrm>
            <a:off x="1828800" y="5596128"/>
            <a:ext cx="3474720" cy="2194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59717B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Fire-fighting storage · Rainwater collection · Wastewater treatment</a:t>
            </a:r>
            <a:endParaRPr lang="en-US" sz="780" dirty="0"/>
          </a:p>
        </p:txBody>
      </p:sp>
      <p:sp>
        <p:nvSpPr>
          <p:cNvPr id="33" name="Shape 30"/>
          <p:cNvSpPr/>
          <p:nvPr/>
        </p:nvSpPr>
        <p:spPr>
          <a:xfrm>
            <a:off x="5897880" y="1051560"/>
            <a:ext cx="5760720" cy="3886200"/>
          </a:xfrm>
          <a:prstGeom prst="roundRect">
            <a:avLst>
              <a:gd name="adj" fmla="val 2824"/>
            </a:avLst>
          </a:prstGeom>
          <a:solidFill>
            <a:srgbClr val="FFFFFF"/>
          </a:solidFill>
          <a:ln w="12700">
            <a:solidFill>
              <a:srgbClr val="C9E6EA"/>
            </a:solidFill>
            <a:prstDash val="solid"/>
          </a:ln>
        </p:spPr>
      </p:sp>
      <p:pic>
        <p:nvPicPr>
          <p:cNvPr id="34" name="Image 1" descr="C:/Users/Administrator/Desktop/ScreenShot_2026-05-21_181313_850.pngScreenShot_2026-05-21_181313_850"/>
          <p:cNvPicPr>
            <a:picLocks noChangeAspect="1"/>
          </p:cNvPicPr>
          <p:nvPr/>
        </p:nvPicPr>
        <p:blipFill>
          <a:blip r:embed="rId2"/>
          <a:srcRect t="3669" b="3669"/>
          <a:stretch>
            <a:fillRect/>
          </a:stretch>
        </p:blipFill>
        <p:spPr>
          <a:xfrm>
            <a:off x="5916168" y="1069848"/>
            <a:ext cx="5724144" cy="3849624"/>
          </a:xfrm>
          <a:prstGeom prst="rect">
            <a:avLst/>
          </a:prstGeom>
        </p:spPr>
      </p:pic>
      <p:sp>
        <p:nvSpPr>
          <p:cNvPr id="35" name="Shape 31"/>
          <p:cNvSpPr/>
          <p:nvPr/>
        </p:nvSpPr>
        <p:spPr>
          <a:xfrm>
            <a:off x="6080760" y="5257800"/>
            <a:ext cx="2011680" cy="320040"/>
          </a:xfrm>
          <a:prstGeom prst="roundRect">
            <a:avLst>
              <a:gd name="adj" fmla="val 34286"/>
            </a:avLst>
          </a:prstGeom>
          <a:solidFill>
            <a:srgbClr val="11A6B8"/>
          </a:solidFill>
          <a:ln w="12700">
            <a:solidFill>
              <a:srgbClr val="11A6B8"/>
            </a:solidFill>
            <a:prstDash val="solid"/>
          </a:ln>
        </p:spPr>
      </p:sp>
      <p:sp>
        <p:nvSpPr>
          <p:cNvPr id="36" name="Text 32"/>
          <p:cNvSpPr/>
          <p:nvPr/>
        </p:nvSpPr>
        <p:spPr>
          <a:xfrm>
            <a:off x="6153912" y="5335524"/>
            <a:ext cx="1865376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Custom specifications available</a:t>
            </a:r>
            <a:endParaRPr lang="en-US" sz="750" dirty="0"/>
          </a:p>
        </p:txBody>
      </p:sp>
      <p:sp>
        <p:nvSpPr>
          <p:cNvPr id="37" name="Shape 33"/>
          <p:cNvSpPr/>
          <p:nvPr/>
        </p:nvSpPr>
        <p:spPr>
          <a:xfrm>
            <a:off x="8275320" y="5257800"/>
            <a:ext cx="1691640" cy="320040"/>
          </a:xfrm>
          <a:prstGeom prst="roundRect">
            <a:avLst>
              <a:gd name="adj" fmla="val 34286"/>
            </a:avLst>
          </a:prstGeom>
          <a:solidFill>
            <a:srgbClr val="0B3A53"/>
          </a:solidFill>
          <a:ln w="12700">
            <a:solidFill>
              <a:srgbClr val="0B3A53"/>
            </a:solidFill>
            <a:prstDash val="solid"/>
          </a:ln>
        </p:spPr>
      </p:sp>
      <p:sp>
        <p:nvSpPr>
          <p:cNvPr id="38" name="Text 34"/>
          <p:cNvSpPr/>
          <p:nvPr/>
        </p:nvSpPr>
        <p:spPr>
          <a:xfrm>
            <a:off x="8348472" y="5335524"/>
            <a:ext cx="1545336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Export packing support</a:t>
            </a:r>
            <a:endParaRPr lang="en-US" sz="750" dirty="0"/>
          </a:p>
        </p:txBody>
      </p:sp>
      <p:sp>
        <p:nvSpPr>
          <p:cNvPr id="39" name="Shape 35"/>
          <p:cNvSpPr/>
          <p:nvPr/>
        </p:nvSpPr>
        <p:spPr>
          <a:xfrm>
            <a:off x="10131552" y="5257800"/>
            <a:ext cx="1508760" cy="320040"/>
          </a:xfrm>
          <a:prstGeom prst="roundRect">
            <a:avLst>
              <a:gd name="adj" fmla="val 34286"/>
            </a:avLst>
          </a:prstGeom>
          <a:solidFill>
            <a:srgbClr val="E95C3C"/>
          </a:solidFill>
          <a:ln w="12700">
            <a:solidFill>
              <a:srgbClr val="E95C3C"/>
            </a:solidFill>
            <a:prstDash val="solid"/>
          </a:ln>
        </p:spPr>
      </p:sp>
      <p:sp>
        <p:nvSpPr>
          <p:cNvPr id="40" name="Text 36"/>
          <p:cNvSpPr/>
          <p:nvPr/>
        </p:nvSpPr>
        <p:spPr>
          <a:xfrm>
            <a:off x="10204704" y="5335524"/>
            <a:ext cx="1362456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Project-based solution</a:t>
            </a:r>
            <a:endParaRPr lang="en-US" sz="750" dirty="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280.08000000000004,&quot;left&quot;:57.6,&quot;top&quot;:128.16,&quot;width&quot;:831.6}"/>
</p:tagLst>
</file>

<file path=ppt/tags/tag10.xml><?xml version="1.0" encoding="utf-8"?>
<p:tagLst xmlns:p="http://schemas.openxmlformats.org/presentationml/2006/main">
  <p:tag name="KSO_WM_DIAGRAM_VIRTUALLY_FRAME" val="{&quot;height&quot;:280.08000000000004,&quot;left&quot;:57.6,&quot;top&quot;:128.16,&quot;width&quot;:831.6}"/>
</p:tagLst>
</file>

<file path=ppt/tags/tag11.xml><?xml version="1.0" encoding="utf-8"?>
<p:tagLst xmlns:p="http://schemas.openxmlformats.org/presentationml/2006/main">
  <p:tag name="KSO_WM_DIAGRAM_VIRTUALLY_FRAME" val="{&quot;height&quot;:280.08000000000004,&quot;left&quot;:57.6,&quot;top&quot;:128.16,&quot;width&quot;:831.6}"/>
</p:tagLst>
</file>

<file path=ppt/tags/tag12.xml><?xml version="1.0" encoding="utf-8"?>
<p:tagLst xmlns:p="http://schemas.openxmlformats.org/presentationml/2006/main">
  <p:tag name="KSO_WM_DIAGRAM_VIRTUALLY_FRAME" val="{&quot;height&quot;:280.08000000000004,&quot;left&quot;:57.6,&quot;top&quot;:128.16,&quot;width&quot;:831.6}"/>
</p:tagLst>
</file>

<file path=ppt/tags/tag13.xml><?xml version="1.0" encoding="utf-8"?>
<p:tagLst xmlns:p="http://schemas.openxmlformats.org/presentationml/2006/main">
  <p:tag name="KSO_WM_DIAGRAM_VIRTUALLY_FRAME" val="{&quot;height&quot;:280.08000000000004,&quot;left&quot;:57.6,&quot;top&quot;:128.16,&quot;width&quot;:831.6}"/>
</p:tagLst>
</file>

<file path=ppt/tags/tag14.xml><?xml version="1.0" encoding="utf-8"?>
<p:tagLst xmlns:p="http://schemas.openxmlformats.org/presentationml/2006/main">
  <p:tag name="KSO_WM_DIAGRAM_VIRTUALLY_FRAME" val="{&quot;height&quot;:280.08000000000004,&quot;left&quot;:57.6,&quot;top&quot;:128.16,&quot;width&quot;:831.6}"/>
</p:tagLst>
</file>

<file path=ppt/tags/tag15.xml><?xml version="1.0" encoding="utf-8"?>
<p:tagLst xmlns:p="http://schemas.openxmlformats.org/presentationml/2006/main">
  <p:tag name="KSO_WM_DIAGRAM_VIRTUALLY_FRAME" val="{&quot;height&quot;:280.08000000000004,&quot;left&quot;:57.6,&quot;top&quot;:128.16,&quot;width&quot;:831.6}"/>
</p:tagLst>
</file>

<file path=ppt/tags/tag16.xml><?xml version="1.0" encoding="utf-8"?>
<p:tagLst xmlns:p="http://schemas.openxmlformats.org/presentationml/2006/main">
  <p:tag name="KSO_WM_DIAGRAM_VIRTUALLY_FRAME" val="{&quot;height&quot;:280.08000000000004,&quot;left&quot;:57.6,&quot;top&quot;:128.16,&quot;width&quot;:831.6}"/>
</p:tagLst>
</file>

<file path=ppt/tags/tag17.xml><?xml version="1.0" encoding="utf-8"?>
<p:tagLst xmlns:p="http://schemas.openxmlformats.org/presentationml/2006/main">
  <p:tag name="KSO_WM_DIAGRAM_VIRTUALLY_FRAME" val="{&quot;height&quot;:280.08000000000004,&quot;left&quot;:57.6,&quot;top&quot;:128.16,&quot;width&quot;:831.6}"/>
</p:tagLst>
</file>

<file path=ppt/tags/tag18.xml><?xml version="1.0" encoding="utf-8"?>
<p:tagLst xmlns:p="http://schemas.openxmlformats.org/presentationml/2006/main">
  <p:tag name="KSO_WM_DIAGRAM_VIRTUALLY_FRAME" val="{&quot;height&quot;:280.08000000000004,&quot;left&quot;:57.6,&quot;top&quot;:128.16,&quot;width&quot;:831.6}"/>
</p:tagLst>
</file>

<file path=ppt/tags/tag19.xml><?xml version="1.0" encoding="utf-8"?>
<p:tagLst xmlns:p="http://schemas.openxmlformats.org/presentationml/2006/main">
  <p:tag name="KSO_WM_DIAGRAM_VIRTUALLY_FRAME" val="{&quot;height&quot;:280.08000000000004,&quot;left&quot;:57.6,&quot;top&quot;:128.16,&quot;width&quot;:831.6}"/>
</p:tagLst>
</file>

<file path=ppt/tags/tag2.xml><?xml version="1.0" encoding="utf-8"?>
<p:tagLst xmlns:p="http://schemas.openxmlformats.org/presentationml/2006/main">
  <p:tag name="KSO_WM_DIAGRAM_VIRTUALLY_FRAME" val="{&quot;height&quot;:280.08000000000004,&quot;left&quot;:57.6,&quot;top&quot;:128.16,&quot;width&quot;:831.6}"/>
</p:tagLst>
</file>

<file path=ppt/tags/tag20.xml><?xml version="1.0" encoding="utf-8"?>
<p:tagLst xmlns:p="http://schemas.openxmlformats.org/presentationml/2006/main">
  <p:tag name="KSO_WM_DIAGRAM_VIRTUALLY_FRAME" val="{&quot;height&quot;:280.08000000000004,&quot;left&quot;:57.6,&quot;top&quot;:128.16,&quot;width&quot;:831.6}"/>
</p:tagLst>
</file>

<file path=ppt/tags/tag21.xml><?xml version="1.0" encoding="utf-8"?>
<p:tagLst xmlns:p="http://schemas.openxmlformats.org/presentationml/2006/main">
  <p:tag name="commondata" val="eyJoZGlkIjoiYTllY2YzNjlkMzY3YmJjNjY5NzYxMDE5YjU1NGEyOTkifQ=="/>
</p:tagLst>
</file>

<file path=ppt/tags/tag3.xml><?xml version="1.0" encoding="utf-8"?>
<p:tagLst xmlns:p="http://schemas.openxmlformats.org/presentationml/2006/main">
  <p:tag name="KSO_WM_DIAGRAM_VIRTUALLY_FRAME" val="{&quot;height&quot;:280.08000000000004,&quot;left&quot;:57.6,&quot;top&quot;:128.16,&quot;width&quot;:831.6}"/>
</p:tagLst>
</file>

<file path=ppt/tags/tag4.xml><?xml version="1.0" encoding="utf-8"?>
<p:tagLst xmlns:p="http://schemas.openxmlformats.org/presentationml/2006/main">
  <p:tag name="KSO_WM_DIAGRAM_VIRTUALLY_FRAME" val="{&quot;height&quot;:280.08000000000004,&quot;left&quot;:57.6,&quot;top&quot;:128.16,&quot;width&quot;:831.6}"/>
</p:tagLst>
</file>

<file path=ppt/tags/tag5.xml><?xml version="1.0" encoding="utf-8"?>
<p:tagLst xmlns:p="http://schemas.openxmlformats.org/presentationml/2006/main">
  <p:tag name="KSO_WM_DIAGRAM_VIRTUALLY_FRAME" val="{&quot;height&quot;:280.08000000000004,&quot;left&quot;:57.6,&quot;top&quot;:128.16,&quot;width&quot;:831.6}"/>
</p:tagLst>
</file>

<file path=ppt/tags/tag6.xml><?xml version="1.0" encoding="utf-8"?>
<p:tagLst xmlns:p="http://schemas.openxmlformats.org/presentationml/2006/main">
  <p:tag name="KSO_WM_DIAGRAM_VIRTUALLY_FRAME" val="{&quot;height&quot;:280.08000000000004,&quot;left&quot;:57.6,&quot;top&quot;:128.16,&quot;width&quot;:831.6}"/>
</p:tagLst>
</file>

<file path=ppt/tags/tag7.xml><?xml version="1.0" encoding="utf-8"?>
<p:tagLst xmlns:p="http://schemas.openxmlformats.org/presentationml/2006/main">
  <p:tag name="KSO_WM_DIAGRAM_VIRTUALLY_FRAME" val="{&quot;height&quot;:280.08000000000004,&quot;left&quot;:57.6,&quot;top&quot;:128.16,&quot;width&quot;:831.6}"/>
</p:tagLst>
</file>

<file path=ppt/tags/tag8.xml><?xml version="1.0" encoding="utf-8"?>
<p:tagLst xmlns:p="http://schemas.openxmlformats.org/presentationml/2006/main">
  <p:tag name="KSO_WM_DIAGRAM_VIRTUALLY_FRAME" val="{&quot;height&quot;:280.08000000000004,&quot;left&quot;:57.6,&quot;top&quot;:128.16,&quot;width&quot;:831.6}"/>
</p:tagLst>
</file>

<file path=ppt/tags/tag9.xml><?xml version="1.0" encoding="utf-8"?>
<p:tagLst xmlns:p="http://schemas.openxmlformats.org/presentationml/2006/main">
  <p:tag name="KSO_WM_DIAGRAM_VIRTUALLY_FRAME" val="{&quot;height&quot;:280.08000000000004,&quot;left&quot;:57.6,&quot;top&quot;:128.16,&quot;width&quot;:831.6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11897</Words>
  <Application>WPS 演示</Application>
  <PresentationFormat>On-screen Show (16:9)</PresentationFormat>
  <Paragraphs>716</Paragraphs>
  <Slides>18</Slides>
  <Notes>18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8" baseType="lpstr">
      <vt:lpstr>Arial</vt:lpstr>
      <vt:lpstr>宋体</vt:lpstr>
      <vt:lpstr>Wingdings</vt:lpstr>
      <vt:lpstr>Arial</vt:lpstr>
      <vt:lpstr>Arial</vt:lpstr>
      <vt:lpstr>微软雅黑</vt:lpstr>
      <vt:lpstr>Arial Unicode MS</vt:lpstr>
      <vt:lpstr>等线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Jinan Qianyan Technology Co., Ltd.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SMC GRP Water Tank Product Catalog</dc:title>
  <dc:creator>QIAN YAN</dc:creator>
  <dc:subject>Product Catalog</dc:subject>
  <cp:lastModifiedBy>喂苫参话</cp:lastModifiedBy>
  <cp:revision>10</cp:revision>
  <dcterms:created xsi:type="dcterms:W3CDTF">2026-06-23T08:27:00Z</dcterms:created>
  <dcterms:modified xsi:type="dcterms:W3CDTF">2026-06-24T03:06:34Z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8AD8DE2946404594ACC10E396C908F13_13</vt:lpwstr>
  </property>
  <property fmtid="{D5CDD505-2E9C-101B-9397-08002B2CF9AE}" pid="3" name="KSOProductBuildVer">
    <vt:lpwstr>2052-12.1.0.16729</vt:lpwstr>
  </property>
</Properties>
</file>